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6" r:id="rId1"/>
    <p:sldMasterId id="2147483952" r:id="rId2"/>
  </p:sldMasterIdLst>
  <p:notesMasterIdLst>
    <p:notesMasterId r:id="rId34"/>
  </p:notesMasterIdLst>
  <p:handoutMasterIdLst>
    <p:handoutMasterId r:id="rId35"/>
  </p:handoutMasterIdLst>
  <p:sldIdLst>
    <p:sldId id="306" r:id="rId3"/>
    <p:sldId id="307" r:id="rId4"/>
    <p:sldId id="308" r:id="rId5"/>
    <p:sldId id="335" r:id="rId6"/>
    <p:sldId id="309" r:id="rId7"/>
    <p:sldId id="310" r:id="rId8"/>
    <p:sldId id="312" r:id="rId9"/>
    <p:sldId id="315" r:id="rId10"/>
    <p:sldId id="316" r:id="rId11"/>
    <p:sldId id="339" r:id="rId12"/>
    <p:sldId id="340" r:id="rId13"/>
    <p:sldId id="336" r:id="rId14"/>
    <p:sldId id="322" r:id="rId15"/>
    <p:sldId id="344" r:id="rId16"/>
    <p:sldId id="329" r:id="rId17"/>
    <p:sldId id="330" r:id="rId18"/>
    <p:sldId id="325" r:id="rId19"/>
    <p:sldId id="321" r:id="rId20"/>
    <p:sldId id="323" r:id="rId21"/>
    <p:sldId id="324" r:id="rId22"/>
    <p:sldId id="333" r:id="rId23"/>
    <p:sldId id="341" r:id="rId24"/>
    <p:sldId id="334" r:id="rId25"/>
    <p:sldId id="328" r:id="rId26"/>
    <p:sldId id="326" r:id="rId27"/>
    <p:sldId id="349" r:id="rId28"/>
    <p:sldId id="346" r:id="rId29"/>
    <p:sldId id="332" r:id="rId30"/>
    <p:sldId id="327" r:id="rId31"/>
    <p:sldId id="313" r:id="rId32"/>
    <p:sldId id="337" r:id="rId33"/>
  </p:sldIdLst>
  <p:sldSz cx="9144000" cy="6858000" type="screen4x3"/>
  <p:notesSz cx="6797675" cy="9926638"/>
  <p:defaultTextStyle>
    <a:defPPr>
      <a:defRPr lang="en-GB"/>
    </a:defPPr>
    <a:lvl1pPr algn="l" rtl="0" fontAlgn="base">
      <a:spcBef>
        <a:spcPct val="50000"/>
      </a:spcBef>
      <a:spcAft>
        <a:spcPct val="0"/>
      </a:spcAft>
      <a:buChar char="•"/>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50000"/>
      </a:spcBef>
      <a:spcAft>
        <a:spcPct val="0"/>
      </a:spcAft>
      <a:buChar char="•"/>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50000"/>
      </a:spcBef>
      <a:spcAft>
        <a:spcPct val="0"/>
      </a:spcAft>
      <a:buChar char="•"/>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50000"/>
      </a:spcBef>
      <a:spcAft>
        <a:spcPct val="0"/>
      </a:spcAft>
      <a:buChar char="•"/>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50000"/>
      </a:spcBef>
      <a:spcAft>
        <a:spcPct val="0"/>
      </a:spcAft>
      <a:buChar char="•"/>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0" autoAdjust="0"/>
    <p:restoredTop sz="93407" autoAdjust="0"/>
  </p:normalViewPr>
  <p:slideViewPr>
    <p:cSldViewPr>
      <p:cViewPr>
        <p:scale>
          <a:sx n="66" d="100"/>
          <a:sy n="66" d="100"/>
        </p:scale>
        <p:origin x="-1374" y="-876"/>
      </p:cViewPr>
      <p:guideLst>
        <p:guide orient="horz" pos="2160"/>
        <p:guide pos="2880"/>
      </p:guideLst>
    </p:cSldViewPr>
  </p:slideViewPr>
  <p:outlineViewPr>
    <p:cViewPr>
      <p:scale>
        <a:sx n="33" d="100"/>
        <a:sy n="33" d="100"/>
      </p:scale>
      <p:origin x="0" y="539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5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effectLst/>
                <a:latin typeface="Arial" charset="0"/>
              </a:defRPr>
            </a:lvl1pPr>
          </a:lstStyle>
          <a:p>
            <a:pPr>
              <a:defRPr/>
            </a:pPr>
            <a:endParaRPr lang="en-GB"/>
          </a:p>
        </p:txBody>
      </p:sp>
      <p:sp>
        <p:nvSpPr>
          <p:cNvPr id="1638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effectLst/>
                <a:latin typeface="Arial" charset="0"/>
              </a:defRPr>
            </a:lvl1pPr>
          </a:lstStyle>
          <a:p>
            <a:pPr>
              <a:defRPr/>
            </a:pPr>
            <a:endParaRPr lang="en-GB"/>
          </a:p>
        </p:txBody>
      </p:sp>
      <p:sp>
        <p:nvSpPr>
          <p:cNvPr id="1638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effectLst/>
                <a:latin typeface="Arial" charset="0"/>
              </a:defRPr>
            </a:lvl1pPr>
          </a:lstStyle>
          <a:p>
            <a:pPr>
              <a:defRPr/>
            </a:pPr>
            <a:endParaRPr lang="en-GB"/>
          </a:p>
        </p:txBody>
      </p:sp>
      <p:sp>
        <p:nvSpPr>
          <p:cNvPr id="1638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effectLst/>
                <a:latin typeface="Arial" charset="0"/>
              </a:defRPr>
            </a:lvl1pPr>
          </a:lstStyle>
          <a:p>
            <a:pPr>
              <a:defRPr/>
            </a:pPr>
            <a:fld id="{EF3EEC90-F0B1-4D81-B1A4-A0709381D8BA}" type="slidenum">
              <a:rPr lang="en-GB"/>
              <a:pPr>
                <a:defRPr/>
              </a:pPr>
              <a:t>‹#›</a:t>
            </a:fld>
            <a:endParaRPr lang="en-GB"/>
          </a:p>
        </p:txBody>
      </p:sp>
    </p:spTree>
    <p:extLst>
      <p:ext uri="{BB962C8B-B14F-4D97-AF65-F5344CB8AC3E}">
        <p14:creationId xmlns:p14="http://schemas.microsoft.com/office/powerpoint/2010/main" val="198194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effectLst/>
                <a:latin typeface="Arial" charset="0"/>
              </a:defRPr>
            </a:lvl1pPr>
          </a:lstStyle>
          <a:p>
            <a:pPr>
              <a:defRPr/>
            </a:pPr>
            <a:endParaRPr lang="en-GB"/>
          </a:p>
        </p:txBody>
      </p:sp>
      <p:sp>
        <p:nvSpPr>
          <p:cNvPr id="1843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effectLst/>
                <a:latin typeface="Arial" charset="0"/>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843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effectLst/>
                <a:latin typeface="Arial" charset="0"/>
              </a:defRPr>
            </a:lvl1pPr>
          </a:lstStyle>
          <a:p>
            <a:pPr>
              <a:defRPr/>
            </a:pPr>
            <a:endParaRPr lang="en-GB"/>
          </a:p>
        </p:txBody>
      </p:sp>
      <p:sp>
        <p:nvSpPr>
          <p:cNvPr id="1843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effectLst/>
                <a:latin typeface="Arial" charset="0"/>
              </a:defRPr>
            </a:lvl1pPr>
          </a:lstStyle>
          <a:p>
            <a:pPr>
              <a:defRPr/>
            </a:pPr>
            <a:fld id="{19FA3949-A753-49FD-ABCD-8809BF5C16F5}" type="slidenum">
              <a:rPr lang="en-GB"/>
              <a:pPr>
                <a:defRPr/>
              </a:pPr>
              <a:t>‹#›</a:t>
            </a:fld>
            <a:endParaRPr lang="en-GB"/>
          </a:p>
        </p:txBody>
      </p:sp>
    </p:spTree>
    <p:extLst>
      <p:ext uri="{BB962C8B-B14F-4D97-AF65-F5344CB8AC3E}">
        <p14:creationId xmlns:p14="http://schemas.microsoft.com/office/powerpoint/2010/main" val="4257474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cotland.gov.uk/Topics/Statistics/Browse/Labour-Market/Publica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hbsc.org/" TargetMode="External"/><Relationship Id="rId3" Type="http://schemas.openxmlformats.org/officeDocument/2006/relationships/hyperlink" Target="http://www.scotland.gov.uk/Topics/Statistics/Browse/Health/scottish-health-survey" TargetMode="External"/><Relationship Id="rId7" Type="http://schemas.openxmlformats.org/officeDocument/2006/relationships/hyperlink" Target="http://www.scotland.gov.uk/Topics/Statistics/Browse/Crime-Justice/crime-and-justice-survey"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isdscotland.org/Health-Topics/Public-Health/SALSUS/" TargetMode="External"/><Relationship Id="rId5" Type="http://schemas.openxmlformats.org/officeDocument/2006/relationships/hyperlink" Target="http://www.ons.gov.uk/ons/guide-method/method-quality/specific/social-and-welfare-methodology/integrated-household-survey/index.html" TargetMode="External"/><Relationship Id="rId4" Type="http://schemas.openxmlformats.org/officeDocument/2006/relationships/hyperlink" Target="http://www.scotland.gov.uk/Topics/Statistics/16002" TargetMode="External"/><Relationship Id="rId9" Type="http://schemas.openxmlformats.org/officeDocument/2006/relationships/hyperlink" Target="http://www.scotpho.org.uk/publications/overview-of-key-data-sources/introductio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gro-scotland.gov.uk/files2/stats/seminars/10-pams-seminar-oct2011-phil-rees.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link.springer.com/article/10.1007/s12546-011-9076-z/fulltext.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ns.gov.uk/ons/taxonomy/index.html?nscl=International+Migr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rscotland.gov.uk/statistics-and-data/statistics/statistics-by-theme/migration/migration-statistics/total-migration-to-or-from-an-are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t-xplore.dwp.gov.u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gov.uk/government/uploads/system/uploads/attachment_data/file/221240/foi-27-2012.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15A7A3-B75C-43FA-ACED-40C23F68E1E5}" type="slidenum">
              <a:rPr lang="en-US" altLang="en-US" smtClean="0">
                <a:solidFill>
                  <a:srgbClr val="000000"/>
                </a:solidFill>
              </a:rPr>
              <a:pPr eaLnBrk="1" hangingPunct="1">
                <a:spcBef>
                  <a:spcPct val="0"/>
                </a:spcBef>
              </a:pPr>
              <a:t>1</a:t>
            </a:fld>
            <a:endParaRPr lang="en-US" altLang="en-US" smtClean="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r>
              <a:rPr lang="en-GB" altLang="en-US" dirty="0" smtClean="0"/>
              <a:t>Good afternoon everyone, and welcome to Scotland. I am Andrew Millard, the Equalities Intelligence Manager at NHS Health Scotland. As migrant health becomes an increasing policy priority, I have started finding out more about the data and I want to give you an overview of what I’ve discovered so far about information sources available in Scotland on migration and ethnicity and how they relate to health data. As I go, I will show you examples of how they are used. </a:t>
            </a:r>
            <a:r>
              <a:rPr lang="en-US" altLang="en-US" dirty="0" smtClean="0"/>
              <a:t>I’ll talk first about the migration systems and then about the ethnicity systems.</a:t>
            </a:r>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NRS local migration spreadsheet tool. Lothian is the area around Edinburgh, while Dumfries and Galloway is a rural area bordering England. Note as before net negative migration equal net emigration.</a:t>
            </a:r>
          </a:p>
          <a:p>
            <a:endParaRPr lang="en-US" altLang="en-US" dirty="0" smtClean="0"/>
          </a:p>
          <a:p>
            <a:r>
              <a:rPr lang="en-US" altLang="en-US" dirty="0" smtClean="0"/>
              <a:t>You can choose any of the datasets I mentioned and the area, to compare</a:t>
            </a:r>
            <a:r>
              <a:rPr lang="en-US" altLang="en-US" baseline="0" dirty="0" smtClean="0"/>
              <a:t> up to three areas.</a:t>
            </a:r>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A1FF41-68E8-47F3-BBD2-E07B532432B1}" type="slidenum">
              <a:rPr lang="en-GB" altLang="en-US" smtClean="0"/>
              <a:pPr eaLnBrk="1" hangingPunct="1">
                <a:spcBef>
                  <a:spcPct val="0"/>
                </a:spcBef>
              </a:pPr>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NRS data visualization tool for local migration. It shows immigration and emigration for any local authority.</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9261C1-DDC7-49B1-A429-48FA929C30FA}" type="slidenum">
              <a:rPr lang="en-GB" altLang="en-US" smtClean="0"/>
              <a:pPr eaLnBrk="1" hangingPunct="1">
                <a:spcBef>
                  <a:spcPct val="0"/>
                </a:spcBef>
              </a:pPr>
              <a:t>11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I’ll cover these information sources, giving some examples of the evidence they can give as I go.</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D4EC17-F547-4D9A-A5B9-892DA64493A7}" type="slidenum">
              <a:rPr lang="en-GB" altLang="en-US" smtClean="0"/>
              <a:pPr eaLnBrk="1" hangingPunct="1">
                <a:spcBef>
                  <a:spcPct val="0"/>
                </a:spcBef>
              </a:pPr>
              <a:t>12</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dirty="0" smtClean="0"/>
              <a:t>This Census table is available online. These are the ethnic groupings used in the 2011 Census in Scotland and the latest 2011 census figures. The minority ethnic groups have all increased since 2001, </a:t>
            </a:r>
            <a:r>
              <a:rPr lang="en-GB" altLang="en-US" strike="sngStrike" dirty="0" smtClean="0"/>
              <a:t>except for White Scottish, which decreased by 13,000</a:t>
            </a:r>
            <a:r>
              <a:rPr lang="en-GB" altLang="en-US" dirty="0" smtClean="0"/>
              <a:t>. </a:t>
            </a:r>
          </a:p>
          <a:p>
            <a:pPr>
              <a:defRPr/>
            </a:pPr>
            <a:endParaRPr lang="en-GB" altLang="en-US" dirty="0" smtClean="0"/>
          </a:p>
          <a:p>
            <a:pPr>
              <a:defRPr/>
            </a:pPr>
            <a:r>
              <a:rPr lang="en-GB" altLang="en-US" dirty="0" smtClean="0"/>
              <a:t>Data on ethnicity are within Scottish control to a greater extent than migration data, and are collected through the Scottish census and other routine Scottish data systems. </a:t>
            </a:r>
          </a:p>
          <a:p>
            <a:pPr>
              <a:defRPr/>
            </a:pPr>
            <a:endParaRPr lang="en-GB" altLang="en-US" dirty="0" smtClean="0"/>
          </a:p>
          <a:p>
            <a:pPr>
              <a:defRPr/>
            </a:pPr>
            <a:r>
              <a:rPr lang="en-GB" altLang="en-US" dirty="0" smtClean="0"/>
              <a:t>There are harmonised questions</a:t>
            </a:r>
            <a:r>
              <a:rPr lang="en-GB" altLang="en-US" baseline="0" dirty="0" smtClean="0"/>
              <a:t> for ethnicity now recommended by the Scottish government for population surveys. These mirror the census questions to give the same categories for analysis.</a:t>
            </a:r>
          </a:p>
          <a:p>
            <a:pPr>
              <a:defRPr/>
            </a:pPr>
            <a:endParaRPr lang="en-GB" altLang="en-US" dirty="0" smtClean="0"/>
          </a:p>
          <a:p>
            <a:pPr>
              <a:defRPr/>
            </a:pPr>
            <a:r>
              <a:rPr lang="en-GB" altLang="en-US" baseline="0" dirty="0" smtClean="0"/>
              <a:t>And harmonised questions are available for other demographic characteristics relevant to equality. See Core and harmonised survey questions 2012 http://www.scotland.gov.uk/Topics/Statistics/About/SurveyHarm/corealldownload.</a:t>
            </a:r>
          </a:p>
          <a:p>
            <a:pPr>
              <a:defRPr/>
            </a:pPr>
            <a:r>
              <a:rPr lang="en-GB" altLang="en-US" baseline="0" dirty="0" smtClean="0"/>
              <a:t>16% are in any ethnic minority, 4% of these are white and non white.</a:t>
            </a:r>
            <a:endParaRPr lang="en-GB"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2864DE-3CCE-4E96-A492-B879098B9DEB}" type="slidenum">
              <a:rPr lang="en-GB" altLang="en-US" smtClean="0"/>
              <a:pPr eaLnBrk="1" hangingPunct="1">
                <a:spcBef>
                  <a:spcPct val="0"/>
                </a:spcBef>
              </a:pPr>
              <a:t>13</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This is how the 4% non-White and 12% White ethnic minorities in Scotland are distributed between Scottish health boards. They are predominantly in Greater Glasgow and Lothian (the area around Edinburgh), but Grampian (the area in the North east around Aberdeen also has a sizeable proportion. T</a:t>
            </a:r>
            <a:r>
              <a:rPr lang="en-GB" altLang="en-US" baseline="0" dirty="0" smtClean="0"/>
              <a:t>he non white, are more likely to live in the Greater Glasgow area, while the White minorities tend to live in the Lothian, Grampian and Highland areas, but </a:t>
            </a:r>
            <a:r>
              <a:rPr lang="en-GB" altLang="en-US" dirty="0" smtClean="0"/>
              <a:t>appear more</a:t>
            </a:r>
            <a:r>
              <a:rPr lang="en-GB" altLang="en-US" baseline="0" dirty="0" smtClean="0"/>
              <a:t> evenly spread.</a:t>
            </a:r>
            <a:endParaRPr lang="en-GB"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The variation in ethnic</a:t>
            </a:r>
            <a:r>
              <a:rPr lang="en-GB" altLang="en-US" baseline="0" dirty="0" smtClean="0"/>
              <a:t> minority population size is also wide (the largest number being in Greater Glasgow &amp; Clyde </a:t>
            </a:r>
            <a:r>
              <a:rPr lang="en-GB" altLang="en-US" dirty="0" smtClean="0"/>
              <a:t>Glasgow has 42% of the Scottish non white ethnic population, and 22% of the</a:t>
            </a:r>
            <a:r>
              <a:rPr lang="en-GB" altLang="en-US" baseline="0" dirty="0" smtClean="0"/>
              <a:t> Scottish ethnic minority population as a whole. GGC has 88,000 people reporting as non white ethnic minorities  (7%) and 184,000 reporting as any ethnic minority (15% of the population there– census 2011 figures)</a:t>
            </a:r>
            <a:r>
              <a:rPr lang="en-GB" altLang="en-US" dirty="0" smtClean="0"/>
              <a:t>. </a:t>
            </a:r>
          </a:p>
          <a:p>
            <a:endParaRPr lang="en-GB" dirty="0"/>
          </a:p>
        </p:txBody>
      </p:sp>
      <p:sp>
        <p:nvSpPr>
          <p:cNvPr id="4" name="Slide Number Placeholder 3"/>
          <p:cNvSpPr>
            <a:spLocks noGrp="1"/>
          </p:cNvSpPr>
          <p:nvPr>
            <p:ph type="sldNum" sz="quarter" idx="10"/>
          </p:nvPr>
        </p:nvSpPr>
        <p:spPr/>
        <p:txBody>
          <a:bodyPr/>
          <a:lstStyle/>
          <a:p>
            <a:pPr>
              <a:defRPr/>
            </a:pPr>
            <a:fld id="{19FA3949-A753-49FD-ABCD-8809BF5C16F5}" type="slidenum">
              <a:rPr lang="en-GB" smtClean="0"/>
              <a:pPr>
                <a:defRPr/>
              </a:pPr>
              <a:t>14</a:t>
            </a:fld>
            <a:endParaRPr lang="en-GB"/>
          </a:p>
        </p:txBody>
      </p:sp>
    </p:spTree>
    <p:extLst>
      <p:ext uri="{BB962C8B-B14F-4D97-AF65-F5344CB8AC3E}">
        <p14:creationId xmlns:p14="http://schemas.microsoft.com/office/powerpoint/2010/main" val="364570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Besides tables, the census team produce reports on aspects of the data, one of these covers equality results including ethnicity. This chart shows where different ethnic groups live. The proportion of each ethnic group living in the</a:t>
            </a:r>
            <a:r>
              <a:rPr lang="en-GB" altLang="en-US" baseline="0" dirty="0" smtClean="0"/>
              <a:t> </a:t>
            </a:r>
            <a:r>
              <a:rPr lang="en-GB" altLang="en-US" dirty="0" smtClean="0"/>
              <a:t>most deprived 10% of </a:t>
            </a:r>
            <a:r>
              <a:rPr lang="en-GB" altLang="en-US" dirty="0" err="1" smtClean="0"/>
              <a:t>datazones</a:t>
            </a:r>
            <a:r>
              <a:rPr lang="en-GB" altLang="en-US" dirty="0" smtClean="0"/>
              <a:t> in Scotland, is compared with the same measure in England. A Scottish </a:t>
            </a:r>
            <a:r>
              <a:rPr lang="en-GB" altLang="en-US" dirty="0" err="1" smtClean="0"/>
              <a:t>datazone</a:t>
            </a:r>
            <a:r>
              <a:rPr lang="en-GB" altLang="en-US" dirty="0" smtClean="0"/>
              <a:t> contains on average 800 people, (min 500)</a:t>
            </a:r>
            <a:r>
              <a:rPr lang="en-GB" altLang="en-US" baseline="0" dirty="0" smtClean="0"/>
              <a:t> an English LSOA (</a:t>
            </a:r>
            <a:r>
              <a:rPr lang="en-US" dirty="0" smtClean="0"/>
              <a:t>lower layer super output areas) is comparable containing 1-3,000 people</a:t>
            </a:r>
            <a:endParaRPr lang="en-GB" altLang="en-US" dirty="0" smtClean="0"/>
          </a:p>
          <a:p>
            <a:endParaRPr lang="en-GB" altLang="en-US" dirty="0" smtClean="0"/>
          </a:p>
          <a:p>
            <a:r>
              <a:rPr lang="en-GB" altLang="en-US" dirty="0" smtClean="0"/>
              <a:t>Overall, a lower proportion of ethnic minority groups live in the most deprived 10 percent of areas in Scotland than in England. There are exceptions – African people and also, Polish people who are included in this chart with other White.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A5483A-5ABF-4FD5-99FA-E1069C419459}" type="slidenum">
              <a:rPr lang="en-GB" altLang="en-US" smtClean="0"/>
              <a:pPr eaLnBrk="1" hangingPunct="1">
                <a:spcBef>
                  <a:spcPct val="0"/>
                </a:spcBef>
              </a:pPr>
              <a:t>15</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This census chart (also from the report) disaggregates the other White group. It shows white Polish people are disproportionately represented in the most deprived 15% of areas, otherwise the distribution is similar.</a:t>
            </a:r>
          </a:p>
          <a:p>
            <a:endParaRPr lang="en-GB" altLang="en-US" smtClean="0"/>
          </a:p>
          <a:p>
            <a:endParaRPr lang="en-GB"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8FEE4D-BC41-480D-80C4-D0305B16AC45}" type="slidenum">
              <a:rPr lang="en-GB" altLang="en-US" smtClean="0"/>
              <a:pPr eaLnBrk="1" hangingPunct="1">
                <a:spcBef>
                  <a:spcPct val="0"/>
                </a:spcBef>
              </a:pPr>
              <a:t>16</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 census provides us with standard ethnicity analyses for a variety of geographies through an interactive tool.</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2913009-7DC7-41C4-BFD8-703B903057A6}" type="slidenum">
              <a:rPr lang="en-GB" altLang="en-US" smtClean="0"/>
              <a:pPr eaLnBrk="1" hangingPunct="1">
                <a:spcBef>
                  <a:spcPct val="0"/>
                </a:spcBef>
              </a:pPr>
              <a:t>17</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 2011 census has over 60 standard output tables relating to ethnicity, identity, language and religion. These are four I selected looking at specific health related issues.</a:t>
            </a:r>
          </a:p>
          <a:p>
            <a:r>
              <a:rPr lang="en-GB" altLang="en-US" dirty="0" smtClean="0"/>
              <a:t>LC3205SC Long term health problem or disability by Ethnic group by age</a:t>
            </a:r>
          </a:p>
          <a:p>
            <a:r>
              <a:rPr lang="en-GB" altLang="en-US" dirty="0" smtClean="0"/>
              <a:t>LC3206SC General Health by ethnic group by age</a:t>
            </a:r>
          </a:p>
          <a:p>
            <a:r>
              <a:rPr lang="en-GB" altLang="en-US" dirty="0" smtClean="0"/>
              <a:t>LC2803SC Proficiency in English by age of arrival in the UK</a:t>
            </a:r>
          </a:p>
          <a:p>
            <a:r>
              <a:rPr lang="en-GB" altLang="en-US" dirty="0" smtClean="0"/>
              <a:t>LC2301SC Ethnic group by provision of unpaid care by general health</a:t>
            </a:r>
          </a:p>
          <a:p>
            <a:r>
              <a:rPr lang="en-GB" altLang="en-US" dirty="0" smtClean="0"/>
              <a:t>These can be reported for a variety of geographies</a:t>
            </a:r>
          </a:p>
          <a:p>
            <a:endParaRPr lang="en-GB" altLang="en-US" dirty="0" smtClean="0"/>
          </a:p>
          <a:p>
            <a:r>
              <a:rPr lang="en-GB" altLang="en-US" dirty="0" smtClean="0"/>
              <a:t>The limitation of the census is its lack of data on detailed morbidity by diagnostic group and detailed information on health behaviours and attitudes. (Though long term illness is covered at high level)</a:t>
            </a:r>
          </a:p>
          <a:p>
            <a:endParaRPr lang="en-GB" altLang="en-US" dirty="0" smtClean="0"/>
          </a:p>
          <a:p>
            <a:r>
              <a:rPr lang="en-GB" altLang="en-US" dirty="0" smtClean="0"/>
              <a:t>Ad hoc analyses can be carried out, but there may be a charge. </a:t>
            </a:r>
          </a:p>
          <a:p>
            <a:endParaRPr lang="en-GB" altLang="en-US" dirty="0" smtClean="0"/>
          </a:p>
          <a:p>
            <a:endParaRPr lang="en-GB" alt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648EE41-40AE-47C1-B790-31BD5F5CC404}" type="slidenum">
              <a:rPr lang="en-GB" altLang="en-US" smtClean="0"/>
              <a:pPr eaLnBrk="1" hangingPunct="1">
                <a:spcBef>
                  <a:spcPct val="0"/>
                </a:spcBef>
              </a:pPr>
              <a:t>18</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 collection of ethnicity information in hospital inpatient data has improved steadily at Scottish level over the past few years.</a:t>
            </a:r>
          </a:p>
          <a:p>
            <a:endParaRPr lang="en-GB"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The latest figures for Scotland as a whole show 79% inpatient completion. This proportion has remained flat for the past year. The</a:t>
            </a:r>
            <a:r>
              <a:rPr lang="en-GB" altLang="en-US" baseline="0" dirty="0" smtClean="0"/>
              <a:t> chart shows there</a:t>
            </a:r>
            <a:r>
              <a:rPr lang="en-GB" altLang="en-US" dirty="0" smtClean="0"/>
              <a:t> is also a lot of variation between health boards in ethnicity completeness rates.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 </a:t>
            </a:r>
          </a:p>
          <a:p>
            <a:r>
              <a:rPr lang="en-GB" altLang="en-US" dirty="0" smtClean="0"/>
              <a:t>Health Boards cover geographical areas in Scotland</a:t>
            </a:r>
            <a:r>
              <a:rPr lang="en-GB" altLang="en-US" baseline="0" dirty="0" smtClean="0"/>
              <a:t>. Their populations vary between 1.1 million people for Greater Glasgow &amp; Clyde and 22,000 for the Orkney islands and 850,000 for Lothian, 114,000 for Borders, a remote and rural area in the south of Scotland (2013 figures). </a:t>
            </a:r>
            <a:r>
              <a:rPr lang="en-GB" altLang="en-US" dirty="0" smtClean="0"/>
              <a:t>There is also a lot of variation between health boards in ethnicity completeness rates, (above). </a:t>
            </a:r>
          </a:p>
          <a:p>
            <a:endParaRPr lang="en-GB" altLang="en-US" dirty="0" smtClean="0"/>
          </a:p>
          <a:p>
            <a:r>
              <a:rPr lang="en-GB" altLang="en-US" dirty="0" smtClean="0"/>
              <a:t>The completeness of ethnicity collection in outpatients data has also improved but remains lower than for hospital data at 70%.</a:t>
            </a:r>
          </a:p>
          <a:p>
            <a:endParaRPr lang="en-GB" altLang="en-US" dirty="0" smtClean="0"/>
          </a:p>
          <a:p>
            <a:r>
              <a:rPr lang="en-GB" altLang="en-US" dirty="0" smtClean="0"/>
              <a:t>In early 2013, routine data in addictions, (87% but not standard groupings) mental health (74%) and maternity records (58%) had good ethnicity completion levels, but recording was only at around 15% in A&amp;E.</a:t>
            </a:r>
          </a:p>
          <a:p>
            <a:endParaRPr lang="en-GB" alt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55E208-322A-4F48-9830-086747866FA0}" type="slidenum">
              <a:rPr lang="en-GB" altLang="en-US" smtClean="0"/>
              <a:pPr eaLnBrk="1" hangingPunct="1">
                <a:spcBef>
                  <a:spcPct val="0"/>
                </a:spcBef>
              </a:pPr>
              <a:t>19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F8D688-5F9B-4806-9E36-2A644CE9C2E5}" type="slidenum">
              <a:rPr lang="en-US" altLang="en-US" smtClean="0">
                <a:solidFill>
                  <a:srgbClr val="000000"/>
                </a:solidFill>
              </a:rPr>
              <a:pPr eaLnBrk="1" hangingPunct="1">
                <a:spcBef>
                  <a:spcPct val="0"/>
                </a:spcBef>
              </a:pPr>
              <a:t>2</a:t>
            </a:fld>
            <a:endParaRPr lang="en-US" altLang="en-US" smtClean="0">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Here is an extract from a paper published in Public Health nearly 120 years ago. </a:t>
            </a:r>
            <a:r>
              <a:rPr lang="en-US" altLang="en-US" dirty="0" err="1" smtClean="0"/>
              <a:t>Dr</a:t>
            </a:r>
            <a:r>
              <a:rPr lang="en-US" altLang="en-US" dirty="0" smtClean="0"/>
              <a:t> Frank Grange, the Medical Superintendent of Quarantine under the Privy Council argues that the requirement for ships to enter a period of quarantine to prevent the spread of disease is not obsolete. The main concern then was for port sanitation – the prevention of disease transmission. </a:t>
            </a:r>
          </a:p>
          <a:p>
            <a:pPr eaLnBrk="1" hangingPunct="1"/>
            <a:endParaRPr lang="en-US" altLang="en-US" dirty="0" smtClean="0"/>
          </a:p>
          <a:p>
            <a:pPr eaLnBrk="1" hangingPunct="1"/>
            <a:r>
              <a:rPr lang="en-US" altLang="en-US" dirty="0" smtClean="0"/>
              <a:t>NEXT </a:t>
            </a:r>
          </a:p>
          <a:p>
            <a:pPr eaLnBrk="1" hangingPunct="1"/>
            <a:endParaRPr lang="en-US" altLang="en-US" dirty="0" smtClean="0"/>
          </a:p>
          <a:p>
            <a:pPr eaLnBrk="1" hangingPunct="1"/>
            <a:r>
              <a:rPr lang="en-US" altLang="en-US" dirty="0" smtClean="0"/>
              <a:t>The difference between then and now is that, in theory</a:t>
            </a:r>
            <a:r>
              <a:rPr lang="en-US" altLang="en-US" baseline="0" dirty="0" smtClean="0"/>
              <a:t> at least, we now have the means to support our work with better data, and don’t have to rely on assertion alone. But </a:t>
            </a:r>
            <a:r>
              <a:rPr lang="en-US" altLang="en-US" dirty="0" smtClean="0"/>
              <a:t>although the diseases have changed, the prevention problem remains, and unfortunately, for </a:t>
            </a:r>
            <a:r>
              <a:rPr lang="en-US" altLang="en-US" dirty="0" err="1" smtClean="0"/>
              <a:t>Dr</a:t>
            </a:r>
            <a:r>
              <a:rPr lang="en-US" altLang="en-US" baseline="0" dirty="0" smtClean="0"/>
              <a:t> Grange perhaps, it seems Port Health is no longer enough</a:t>
            </a:r>
            <a:r>
              <a:rPr lang="en-US" altLang="en-US" dirty="0" smtClean="0"/>
              <a:t>:</a:t>
            </a:r>
          </a:p>
          <a:p>
            <a:pPr eaLnBrk="1" hangingPunct="1"/>
            <a:endParaRPr lang="en-US" altLang="en-US" dirty="0" smtClean="0"/>
          </a:p>
          <a:p>
            <a:pPr eaLnBrk="1" hangingPunct="1"/>
            <a:r>
              <a:rPr lang="en-US" altLang="en-US" dirty="0" smtClean="0"/>
              <a:t>NEXT, Next</a:t>
            </a: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A study attempting to validate routine ethnicity collection in health data compared heart attack risk for south Asian and non south Asian people in 2009-2011 with the results from an earlier study using  2001-03 census data. Both studies showed similar levels of raised risk (Incidence Rate Ratios) for South Asian men and women compared to White Scottish men and women. Four health boards were selected for this study because they had completeness levels over 50% in July-September 2011 .</a:t>
            </a:r>
          </a:p>
          <a:p>
            <a:endParaRPr lang="en-GB" altLang="en-US" dirty="0" smtClean="0"/>
          </a:p>
          <a:p>
            <a:r>
              <a:rPr lang="en-GB" altLang="en-US" dirty="0" smtClean="0"/>
              <a:t>The data were disaggregated for CHD admissions and showed that rates remained high in Pakistanis (and unexpectedly low in White Irish). The Scottish Ethnic and Migrant Health Strategy and Steering Group is now seeking to catalyse further disaggregation (</a:t>
            </a:r>
            <a:r>
              <a:rPr lang="en-GB" altLang="en-US" dirty="0" err="1" smtClean="0"/>
              <a:t>eg</a:t>
            </a:r>
            <a:r>
              <a:rPr lang="en-GB" altLang="en-US" dirty="0" smtClean="0"/>
              <a:t> Bangladeshis) using the larger numbers now available.</a:t>
            </a:r>
          </a:p>
          <a:p>
            <a:endParaRPr lang="en-GB" altLang="en-US" dirty="0" smtClean="0"/>
          </a:p>
          <a:p>
            <a:r>
              <a:rPr lang="en-GB" altLang="en-US" dirty="0" smtClean="0"/>
              <a:t>Routine collection of ethnicity data in primary care is still being further developed. One Health Board (Lothian) has a pilot project collecting data on additional needs in primary care for use in booking hospital appointments. Such things as whether a translator is needed, or whether a large print appointment letter is needed can make all the difference between a successful and a wasted or missed  appointment. </a:t>
            </a:r>
          </a:p>
          <a:p>
            <a:endParaRPr lang="en-GB" alt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C7A526-C7E2-4205-8428-88BDC2E50513}" type="slidenum">
              <a:rPr lang="en-GB" altLang="en-US" smtClean="0"/>
              <a:pPr eaLnBrk="1" hangingPunct="1">
                <a:spcBef>
                  <a:spcPct val="0"/>
                </a:spcBef>
              </a:pPr>
              <a:t>20</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xfrm>
            <a:off x="330200" y="4714875"/>
            <a:ext cx="61372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These data are just for births, unlike the census data for country of birth I showed earlier which were for all people. This table has been edited but all the groupings</a:t>
            </a:r>
            <a:r>
              <a:rPr lang="en-GB" altLang="en-US" baseline="0" dirty="0" smtClean="0"/>
              <a:t> </a:t>
            </a:r>
            <a:r>
              <a:rPr lang="en-GB" altLang="en-US" dirty="0" smtClean="0"/>
              <a:t>contain</a:t>
            </a:r>
            <a:r>
              <a:rPr lang="en-GB" altLang="en-US" baseline="0" dirty="0" smtClean="0"/>
              <a:t> data for individual constituent countries in the original data, and 2008 and 2011, 2012</a:t>
            </a:r>
            <a:r>
              <a:rPr lang="en-GB" altLang="en-US" dirty="0" smtClean="0"/>
              <a:t>. These data come from the National Records Scotland, they are not census or health service data.</a:t>
            </a:r>
          </a:p>
          <a:p>
            <a:endParaRPr lang="en-GB" altLang="en-US" dirty="0" smtClean="0"/>
          </a:p>
          <a:p>
            <a:r>
              <a:rPr lang="en-GB" altLang="en-US" dirty="0" smtClean="0"/>
              <a:t>A relatively recent development has been the introduction of the collection of ethnicity data on death registration now happening in Scotland</a:t>
            </a:r>
            <a:r>
              <a:rPr lang="en-GB" altLang="en-US" baseline="0" dirty="0" smtClean="0"/>
              <a:t> </a:t>
            </a:r>
            <a:r>
              <a:rPr lang="en-GB" altLang="en-US" dirty="0" smtClean="0"/>
              <a:t>(from 2012). This is starting to provide a useful resource which now requires exploration to assess data quality and completeness, however in the first 6 months, 96.4 percent of those registering a death gave</a:t>
            </a:r>
            <a:r>
              <a:rPr lang="en-GB" altLang="en-US" baseline="0" dirty="0" smtClean="0"/>
              <a:t> the ethnicity of the deceased (Dixon 2012, SHERSS conference, Glasgow, http://elearning.healthscotland.com/course/view.php?id=492)</a:t>
            </a:r>
            <a:r>
              <a:rPr lang="en-GB" altLang="en-US" dirty="0" smtClean="0"/>
              <a:t>.</a:t>
            </a:r>
          </a:p>
          <a:p>
            <a:endParaRPr lang="en-GB" altLang="en-US" dirty="0" smtClean="0"/>
          </a:p>
          <a:p>
            <a:r>
              <a:rPr lang="en-GB" altLang="en-US" dirty="0" smtClean="0"/>
              <a:t>National Records Scotland collects data on nationality and country of birth based on the Annual Population Survey (</a:t>
            </a:r>
            <a:r>
              <a:rPr lang="en-US" altLang="en-US" dirty="0" smtClean="0"/>
              <a:t>The APS is a UK and Scottish survey which comprises key variables from the </a:t>
            </a:r>
            <a:r>
              <a:rPr lang="en-US" altLang="en-US" dirty="0" err="1" smtClean="0"/>
              <a:t>Labour</a:t>
            </a:r>
            <a:r>
              <a:rPr lang="en-US" altLang="en-US" dirty="0" smtClean="0"/>
              <a:t> Force Survey (LFS), all its associated LFS boosts and the APS boost sample,  (</a:t>
            </a:r>
            <a:r>
              <a:rPr lang="en-US" altLang="en-US" dirty="0" smtClean="0">
                <a:hlinkClick r:id="rId3"/>
              </a:rPr>
              <a:t>http://www.scotland.gov.uk/Topics/Statistics/Browse/Labour-Market/Publications</a:t>
            </a:r>
            <a:r>
              <a:rPr lang="en-US" altLang="en-US" dirty="0" smtClean="0"/>
              <a:t>).</a:t>
            </a:r>
          </a:p>
          <a:p>
            <a:r>
              <a:rPr lang="en-GB" altLang="en-US" dirty="0" smtClean="0"/>
              <a:t>From this it makes annual population estimates by ethnicity based on the previous 10 year census. Although an individual’s ethnicity at death can be collected there is no collection of ethnicity at birth. </a:t>
            </a:r>
          </a:p>
          <a:p>
            <a:endParaRPr lang="en-GB" alt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85942F-C016-43D3-B933-91156745F824}" type="slidenum">
              <a:rPr lang="en-GB" altLang="en-US" smtClean="0"/>
              <a:pPr eaLnBrk="1" hangingPunct="1">
                <a:spcBef>
                  <a:spcPct val="0"/>
                </a:spcBef>
              </a:pPr>
              <a:t>21</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This is just to make the point that NRS has for many years collected and published the number of deaths broken down by the deceased’s country of birth.  Table 5.3 shows the “traditional” groupings of countries, but individual countries are not shown. 1972-2012 data have been cut from this table.</a:t>
            </a:r>
          </a:p>
          <a:p>
            <a:r>
              <a:rPr lang="en-GB" altLang="en-US" dirty="0" smtClean="0"/>
              <a:t>You can see the numbers of deaths have gone down in each category since 1971, except European Union and British Common Wealth.</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C64662-3313-4817-9E64-2449BEBE619C}" type="slidenum">
              <a:rPr lang="en-GB" altLang="en-US" smtClean="0"/>
              <a:pPr eaLnBrk="1" hangingPunct="1">
                <a:spcBef>
                  <a:spcPct val="0"/>
                </a:spcBef>
              </a:pPr>
              <a:t>22</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A wealth of data are collected through established, but non-statutory surveys of health behaviours and attitudes.</a:t>
            </a:r>
          </a:p>
          <a:p>
            <a:endParaRPr lang="en-GB" altLang="en-US" dirty="0" smtClean="0"/>
          </a:p>
          <a:p>
            <a:r>
              <a:rPr lang="en-GB" altLang="en-US" dirty="0" smtClean="0"/>
              <a:t>These now all include</a:t>
            </a:r>
            <a:r>
              <a:rPr lang="en-GB" altLang="en-US" baseline="0" dirty="0" smtClean="0"/>
              <a:t> a question on ethnicity. </a:t>
            </a:r>
            <a:r>
              <a:rPr lang="en-GB" altLang="en-US" dirty="0" smtClean="0"/>
              <a:t> </a:t>
            </a:r>
          </a:p>
          <a:p>
            <a:r>
              <a:rPr lang="en-GB" altLang="en-US" u="sng" dirty="0" smtClean="0">
                <a:hlinkClick r:id="rId3"/>
              </a:rPr>
              <a:t>Scottish Health Survey</a:t>
            </a:r>
            <a:r>
              <a:rPr lang="en-GB" altLang="en-US" dirty="0" smtClean="0"/>
              <a:t> sample: c.6,500, </a:t>
            </a:r>
          </a:p>
          <a:p>
            <a:r>
              <a:rPr lang="en-GB" altLang="en-US" u="sng" dirty="0" smtClean="0">
                <a:hlinkClick r:id="rId4"/>
              </a:rPr>
              <a:t>the Scottish Household Survey</a:t>
            </a:r>
            <a:r>
              <a:rPr lang="en-GB" altLang="en-US" dirty="0" smtClean="0"/>
              <a:t> (biennial, sample 10,600), </a:t>
            </a:r>
          </a:p>
          <a:p>
            <a:r>
              <a:rPr lang="en-GB" altLang="en-US" u="sng" dirty="0" smtClean="0">
                <a:hlinkClick r:id="rId5"/>
              </a:rPr>
              <a:t>the Integrated Household Survey</a:t>
            </a:r>
            <a:r>
              <a:rPr lang="en-GB" altLang="en-US" dirty="0" smtClean="0"/>
              <a:t> sample in Scotland ?12k, 30-40k??), </a:t>
            </a:r>
            <a:r>
              <a:rPr lang="en-US" dirty="0"/>
              <a:t>The IHS </a:t>
            </a:r>
            <a:r>
              <a:rPr lang="en-US" dirty="0" smtClean="0"/>
              <a:t>consists of core questions from the APS (LFS + boosts) and the living costs and food survey (LCS). UK sample is c.340,000 </a:t>
            </a:r>
            <a:r>
              <a:rPr lang="en-US" dirty="0"/>
              <a:t>individual </a:t>
            </a:r>
            <a:r>
              <a:rPr lang="en-US" dirty="0" smtClean="0"/>
              <a:t>respondents.</a:t>
            </a:r>
            <a:endParaRPr lang="en-US" dirty="0"/>
          </a:p>
          <a:p>
            <a:r>
              <a:rPr lang="en-US" dirty="0" smtClean="0"/>
              <a:t>Topics </a:t>
            </a:r>
            <a:r>
              <a:rPr lang="en-US" dirty="0"/>
              <a:t>covered by the IHS include sexual identity, perceived general health, smoking prevalence, education, housing and employment. </a:t>
            </a:r>
            <a:r>
              <a:rPr lang="en-US" dirty="0">
                <a:hlinkClick r:id="rId5"/>
              </a:rPr>
              <a:t>http://</a:t>
            </a:r>
            <a:r>
              <a:rPr lang="en-US" dirty="0" smtClean="0">
                <a:hlinkClick r:id="rId5"/>
              </a:rPr>
              <a:t>www.ons.gov.uk/ons/guide-method/method-quality/specific/social-and-welfare-methodology/integrated-household-survey/index.html</a:t>
            </a:r>
            <a:endParaRPr lang="en-US" dirty="0" smtClean="0"/>
          </a:p>
          <a:p>
            <a:r>
              <a:rPr lang="en-GB" altLang="en-US" u="sng" dirty="0" smtClean="0">
                <a:hlinkClick r:id="rId6"/>
              </a:rPr>
              <a:t>the Scottish Schools Adolescent Lifestyle and Substance Use Survey (SALSUS)</a:t>
            </a:r>
            <a:r>
              <a:rPr lang="en-GB" altLang="en-US" dirty="0" smtClean="0"/>
              <a:t>, target sample 35,000 in 2010</a:t>
            </a:r>
          </a:p>
          <a:p>
            <a:r>
              <a:rPr lang="en-GB" altLang="en-US" u="sng" dirty="0" smtClean="0">
                <a:hlinkClick r:id="rId7"/>
              </a:rPr>
              <a:t>the Scottish Crime and Justice Survey</a:t>
            </a:r>
            <a:r>
              <a:rPr lang="en-GB" altLang="en-US" dirty="0" smtClean="0"/>
              <a:t>, sample: 12,000 pa, and the </a:t>
            </a:r>
          </a:p>
          <a:p>
            <a:r>
              <a:rPr lang="en-GB" altLang="en-US" u="sng" dirty="0" smtClean="0">
                <a:hlinkClick r:id="rId8"/>
              </a:rPr>
              <a:t>Health Behaviour in School Aged Children Survey</a:t>
            </a:r>
            <a:r>
              <a:rPr lang="en-GB" altLang="en-US" dirty="0" smtClean="0"/>
              <a:t> sample 6,771 </a:t>
            </a:r>
            <a:r>
              <a:rPr lang="en-GB" altLang="en-US" dirty="0" err="1" smtClean="0"/>
              <a:t>quadrennially</a:t>
            </a:r>
            <a:r>
              <a:rPr lang="en-GB" altLang="en-US" dirty="0" smtClean="0"/>
              <a:t>. All except HBSC collect ethnicity data themselves (but only the IHS collects migrant data). There may be the possibility of linking some of them to census data. The </a:t>
            </a:r>
            <a:r>
              <a:rPr lang="en-GB" altLang="en-US" dirty="0" err="1" smtClean="0"/>
              <a:t>ScotPHO</a:t>
            </a:r>
            <a:r>
              <a:rPr lang="en-GB" altLang="en-US" dirty="0" smtClean="0"/>
              <a:t> website gives further details of these surveys.</a:t>
            </a:r>
            <a:endParaRPr lang="en-GB" altLang="en-US" b="1" dirty="0" smtClean="0"/>
          </a:p>
          <a:p>
            <a:r>
              <a:rPr lang="en-GB" altLang="en-US" u="sng" dirty="0" smtClean="0">
                <a:hlinkClick r:id="rId9"/>
              </a:rPr>
              <a:t>http://www.scotpho.org.uk/publications/overview-of-key-data-sources/introduction</a:t>
            </a:r>
            <a:endParaRPr lang="en-GB" altLang="en-US" dirty="0" smtClean="0"/>
          </a:p>
          <a:p>
            <a:r>
              <a:rPr lang="en-GB" altLang="en-US" dirty="0" smtClean="0"/>
              <a:t> The SHS has produced a topic report on equality by combining several years of data. One example of an analysis is of prevalence of diabetes:</a:t>
            </a:r>
          </a:p>
          <a:p>
            <a:r>
              <a:rPr lang="en-GB" altLang="en-US" b="1" dirty="0" smtClean="0"/>
              <a:t> </a:t>
            </a:r>
            <a:endParaRPr lang="en-GB" altLang="en-US" dirty="0" smtClean="0"/>
          </a:p>
          <a:p>
            <a:endParaRPr lang="en-GB" alt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985E64-441F-40C5-B79E-699E33B203EA}" type="slidenum">
              <a:rPr lang="en-GB" altLang="en-US" smtClean="0"/>
              <a:pPr eaLnBrk="1" hangingPunct="1">
                <a:spcBef>
                  <a:spcPct val="0"/>
                </a:spcBef>
              </a:pPr>
              <a:t>23</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 SHS has produced a topic report on equality by combining several years of data. One analysis is of prevalence of diabetes.</a:t>
            </a:r>
          </a:p>
          <a:p>
            <a:endParaRPr lang="en-GB"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D07176-94D4-4232-9EFD-2E18A710345D}" type="slidenum">
              <a:rPr lang="en-GB" altLang="en-US" smtClean="0"/>
              <a:pPr eaLnBrk="1" hangingPunct="1">
                <a:spcBef>
                  <a:spcPct val="0"/>
                </a:spcBef>
              </a:pPr>
              <a:t>24</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 limitations of the routine and health information systems – lack of complete ethnicity data and lack of detailed health data -  can be overcome through linking census data to a variety of routinely collected and more ad-hoc data sources. </a:t>
            </a:r>
          </a:p>
          <a:p>
            <a:endParaRPr lang="en-GB" altLang="en-US" smtClean="0"/>
          </a:p>
          <a:p>
            <a:r>
              <a:rPr lang="en-GB" altLang="en-US" smtClean="0"/>
              <a:t>The Scottish Health and Ethnicity linkage Study (SHELS) aimed to link census records from the 2001 census to health and mortality  records, and has achieved high linkage rates. SHELS   is  a comprehensive examination of ethnic differences in mortality and morbidity. </a:t>
            </a:r>
          </a:p>
          <a:p>
            <a:endParaRPr lang="en-GB" altLang="en-US" smtClean="0"/>
          </a:p>
          <a:p>
            <a:r>
              <a:rPr lang="en-GB" altLang="en-US" smtClean="0"/>
              <a:t>The data linkage process that has been developed for SHELS has been described in one of the early papers produced by the Scottish Health Ethnicity Linkage Study (SHELS). The key requirement is for anonymity.</a:t>
            </a:r>
          </a:p>
          <a:p>
            <a:endParaRPr lang="en-GB" altLang="en-US" smtClean="0"/>
          </a:p>
          <a:p>
            <a:r>
              <a:rPr lang="en-GB" altLang="en-US" smtClean="0"/>
              <a:t>[anonymity so that no single individual involved in the research process can identify a person in the study. The linkage process used a combination of exact and probabilistic methods to attach a unique identifier used in the Scottish health service (the CHI number), the identifiers were then encrypted using an irreversible process.  For non-health service data other linkage methods using available identifiers could be developed along the same principles.]</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EE8DE8-13C6-4EBD-94B6-C05E6F01BF42}" type="slidenum">
              <a:rPr lang="en-GB" altLang="en-US" smtClean="0"/>
              <a:pPr eaLnBrk="1" hangingPunct="1">
                <a:spcBef>
                  <a:spcPct val="0"/>
                </a:spcBef>
              </a:pPr>
              <a:t>25</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88414" y="993290"/>
            <a:ext cx="4019459" cy="310593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762" tIns="42881" rIns="85762" bIns="42881" anchor="ctr"/>
          <a:lstStyle/>
          <a:p>
            <a:pPr defTabSz="428763" hangingPunct="0">
              <a:lnSpc>
                <a:spcPct val="93000"/>
              </a:lnSpc>
              <a:spcBef>
                <a:spcPct val="0"/>
              </a:spcBef>
              <a:buClr>
                <a:srgbClr val="000000"/>
              </a:buClr>
              <a:buSzPct val="45000"/>
              <a:buNone/>
            </a:pPr>
            <a:endParaRPr lang="en-GB" smtClean="0">
              <a:solidFill>
                <a:prstClr val="black"/>
              </a:solidFill>
              <a:effectLst/>
              <a:latin typeface="Times New Roman" pitchFamily="16" charset="0"/>
            </a:endParaRPr>
          </a:p>
        </p:txBody>
      </p:sp>
      <p:sp>
        <p:nvSpPr>
          <p:cNvPr id="4098" name="Text Box 2"/>
          <p:cNvSpPr txBox="1">
            <a:spLocks noGrp="1" noChangeArrowheads="1"/>
          </p:cNvSpPr>
          <p:nvPr>
            <p:ph type="body"/>
          </p:nvPr>
        </p:nvSpPr>
        <p:spPr bwMode="auto">
          <a:xfrm>
            <a:off x="302493" y="4243240"/>
            <a:ext cx="5976663" cy="34563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28600" indent="-228600" eaLnBrk="1">
              <a:lnSpc>
                <a:spcPct val="93000"/>
              </a:lnSpc>
              <a:spcBef>
                <a:spcPct val="0"/>
              </a:spcBef>
              <a:buSzPct val="45000"/>
              <a:buAutoNum type="alphaUcParenBoth"/>
              <a:tabLst>
                <a:tab pos="678946" algn="l"/>
                <a:tab pos="1357892" algn="l"/>
                <a:tab pos="2036837" algn="l"/>
                <a:tab pos="2715783" algn="l"/>
                <a:tab pos="3394729" algn="l"/>
                <a:tab pos="4073675" algn="l"/>
                <a:tab pos="4752621" algn="l"/>
              </a:tabLst>
            </a:pPr>
            <a:r>
              <a:rPr lang="en-GB" altLang="en-US" dirty="0" smtClean="0">
                <a:latin typeface="Arial" charset="0"/>
                <a:ea typeface="msgothic" charset="0"/>
                <a:cs typeface="msgothic" charset="0"/>
              </a:rPr>
              <a:t>First </a:t>
            </a:r>
            <a:r>
              <a:rPr lang="en-GB" altLang="en-US" dirty="0">
                <a:latin typeface="Arial" charset="0"/>
                <a:ea typeface="msgothic" charset="0"/>
                <a:cs typeface="msgothic" charset="0"/>
              </a:rPr>
              <a:t>myocardial infarction age adjusted risk ratios with 95% CI 1 May 2001 to 30 April 2008 in people 30–74 years, by ethnic group and sex. </a:t>
            </a:r>
            <a:endParaRPr lang="en-GB" altLang="en-US" dirty="0" smtClean="0">
              <a:latin typeface="Arial" charset="0"/>
              <a:ea typeface="msgothic" charset="0"/>
              <a:cs typeface="msgothic" charset="0"/>
            </a:endParaRPr>
          </a:p>
          <a:p>
            <a:pPr marL="228600" indent="-228600" eaLnBrk="1">
              <a:lnSpc>
                <a:spcPct val="93000"/>
              </a:lnSpc>
              <a:spcBef>
                <a:spcPct val="0"/>
              </a:spcBef>
              <a:buSzPct val="45000"/>
              <a:buAutoNum type="alphaUcParenBoth"/>
              <a:tabLst>
                <a:tab pos="678946" algn="l"/>
                <a:tab pos="1357892" algn="l"/>
                <a:tab pos="2036837" algn="l"/>
                <a:tab pos="2715783" algn="l"/>
                <a:tab pos="3394729" algn="l"/>
                <a:tab pos="4073675" algn="l"/>
                <a:tab pos="4752621" algn="l"/>
              </a:tabLst>
            </a:pPr>
            <a:r>
              <a:rPr lang="en-GB" altLang="en-US" dirty="0" smtClean="0">
                <a:latin typeface="Arial" charset="0"/>
                <a:ea typeface="msgothic" charset="0"/>
                <a:cs typeface="msgothic" charset="0"/>
              </a:rPr>
              <a:t>(</a:t>
            </a:r>
            <a:r>
              <a:rPr lang="en-GB" altLang="en-US" dirty="0">
                <a:latin typeface="Arial" charset="0"/>
                <a:ea typeface="msgothic" charset="0"/>
                <a:cs typeface="msgothic" charset="0"/>
              </a:rPr>
              <a:t>B) First myocardial infarction age and education adjusted risk ratios with 95% CI 1 May 2001 to 30 April 2008 in people </a:t>
            </a:r>
            <a:r>
              <a:rPr lang="en-GB" altLang="en-US" dirty="0" smtClean="0">
                <a:latin typeface="Arial" charset="0"/>
                <a:ea typeface="msgothic" charset="0"/>
                <a:cs typeface="msgothic" charset="0"/>
              </a:rPr>
              <a:t>30–74 years</a:t>
            </a:r>
            <a:r>
              <a:rPr lang="en-GB" altLang="en-US" dirty="0">
                <a:latin typeface="Arial" charset="0"/>
                <a:ea typeface="msgothic" charset="0"/>
                <a:cs typeface="msgothic" charset="0"/>
              </a:rPr>
              <a:t>, by ethnic group and sex</a:t>
            </a:r>
            <a:r>
              <a:rPr lang="en-GB" altLang="en-US" dirty="0" smtClean="0">
                <a:latin typeface="Arial" charset="0"/>
                <a:ea typeface="msgothic" charset="0"/>
                <a:cs typeface="msgothic" charset="0"/>
              </a:rPr>
              <a:t>.</a:t>
            </a:r>
          </a:p>
          <a:p>
            <a:pPr marL="0" indent="0" eaLnBrk="1">
              <a:lnSpc>
                <a:spcPct val="93000"/>
              </a:lnSpc>
              <a:spcBef>
                <a:spcPct val="0"/>
              </a:spcBef>
              <a:buSzPct val="45000"/>
              <a:buNone/>
              <a:tabLst>
                <a:tab pos="678946" algn="l"/>
                <a:tab pos="1357892" algn="l"/>
                <a:tab pos="2036837" algn="l"/>
                <a:tab pos="2715783" algn="l"/>
                <a:tab pos="3394729" algn="l"/>
                <a:tab pos="4073675" algn="l"/>
                <a:tab pos="4752621" algn="l"/>
              </a:tabLst>
            </a:pPr>
            <a:endParaRPr lang="en-GB" altLang="en-US" dirty="0" smtClean="0">
              <a:latin typeface="Arial" charset="0"/>
              <a:ea typeface="msgothic" charset="0"/>
              <a:cs typeface="msgothic" charset="0"/>
            </a:endParaRPr>
          </a:p>
          <a:p>
            <a:pPr marL="0" indent="0" eaLnBrk="1">
              <a:lnSpc>
                <a:spcPct val="93000"/>
              </a:lnSpc>
              <a:spcBef>
                <a:spcPct val="0"/>
              </a:spcBef>
              <a:buSzPct val="45000"/>
              <a:buNone/>
              <a:tabLst>
                <a:tab pos="678946" algn="l"/>
                <a:tab pos="1357892" algn="l"/>
                <a:tab pos="2036837" algn="l"/>
                <a:tab pos="2715783" algn="l"/>
                <a:tab pos="3394729" algn="l"/>
                <a:tab pos="4073675" algn="l"/>
                <a:tab pos="4752621" algn="l"/>
              </a:tabLst>
            </a:pPr>
            <a:r>
              <a:rPr lang="en-GB" altLang="en-US" dirty="0" smtClean="0">
                <a:latin typeface="Arial" charset="0"/>
                <a:ea typeface="msgothic" charset="0"/>
                <a:cs typeface="msgothic" charset="0"/>
              </a:rPr>
              <a:t>Adjustment for education (as a proxy for SEP) had some effects.</a:t>
            </a:r>
            <a:endParaRPr lang="en-GB" altLang="en-US" baseline="0" dirty="0" smtClean="0">
              <a:latin typeface="Arial" charset="0"/>
              <a:ea typeface="msgothic" charset="0"/>
              <a:cs typeface="msgothic" charset="0"/>
            </a:endParaRPr>
          </a:p>
          <a:p>
            <a:r>
              <a:rPr lang="en-GB" altLang="en-US" dirty="0" smtClean="0">
                <a:ea typeface="msgothic" charset="0"/>
                <a:cs typeface="msgothic" charset="0"/>
              </a:rPr>
              <a:t>[From the paper: “</a:t>
            </a:r>
            <a:r>
              <a:rPr lang="en-US" dirty="0"/>
              <a:t>Figure 1A,B shows that adjustment for education did</a:t>
            </a:r>
          </a:p>
          <a:p>
            <a:r>
              <a:rPr lang="en-US" dirty="0"/>
              <a:t>not remove these differences (figures restricted </a:t>
            </a:r>
            <a:r>
              <a:rPr lang="en-US" dirty="0" smtClean="0"/>
              <a:t>to cohort </a:t>
            </a:r>
            <a:r>
              <a:rPr lang="en-US" dirty="0"/>
              <a:t>of individuals who have education data, </a:t>
            </a:r>
            <a:r>
              <a:rPr lang="en-US" dirty="0" smtClean="0"/>
              <a:t>30– 74 </a:t>
            </a:r>
            <a:r>
              <a:rPr lang="en-US" dirty="0"/>
              <a:t>years of age). This adjustment attenuated some, but</a:t>
            </a:r>
          </a:p>
          <a:p>
            <a:r>
              <a:rPr lang="en-US" dirty="0"/>
              <a:t>not all, of the lower risk in the other white British (</a:t>
            </a:r>
            <a:r>
              <a:rPr lang="en-US" dirty="0" smtClean="0"/>
              <a:t>from 70.6 </a:t>
            </a:r>
            <a:r>
              <a:rPr lang="en-US" dirty="0"/>
              <a:t>to 79.4 in men and from 61.2 to 69.8 in </a:t>
            </a:r>
            <a:r>
              <a:rPr lang="en-US" dirty="0" smtClean="0"/>
              <a:t>women) and </a:t>
            </a:r>
            <a:r>
              <a:rPr lang="en-US" dirty="0"/>
              <a:t>other white (from 69.2 to 75.0 in men, and from</a:t>
            </a:r>
          </a:p>
          <a:p>
            <a:r>
              <a:rPr lang="en-US" dirty="0"/>
              <a:t>73.6 to 83.1 in women) group. In the Chinese </a:t>
            </a:r>
            <a:r>
              <a:rPr lang="en-US" dirty="0" smtClean="0"/>
              <a:t>group, adjustment </a:t>
            </a:r>
            <a:r>
              <a:rPr lang="en-US" dirty="0"/>
              <a:t>for education resulted in lower RRs (</a:t>
            </a:r>
            <a:r>
              <a:rPr lang="en-US" dirty="0" smtClean="0"/>
              <a:t>from 36.1 </a:t>
            </a:r>
            <a:r>
              <a:rPr lang="en-US" dirty="0"/>
              <a:t>to 33.9 in men, and from 52.6 to 48.5 in women)</a:t>
            </a:r>
          </a:p>
          <a:p>
            <a:r>
              <a:rPr lang="en-US" dirty="0"/>
              <a:t>increasing the difference relative to the white </a:t>
            </a:r>
            <a:r>
              <a:rPr lang="en-US" dirty="0" smtClean="0"/>
              <a:t>Scottish. For </a:t>
            </a:r>
            <a:r>
              <a:rPr lang="en-US" dirty="0"/>
              <a:t>Pakistani men, there was a slight attenuation of </a:t>
            </a:r>
            <a:r>
              <a:rPr lang="en-US" dirty="0" smtClean="0"/>
              <a:t>risk on </a:t>
            </a:r>
            <a:r>
              <a:rPr lang="en-US" dirty="0"/>
              <a:t>education adjustment (from 168.2 to 162.2), whereas</a:t>
            </a:r>
          </a:p>
          <a:p>
            <a:r>
              <a:rPr lang="en-GB" dirty="0" smtClean="0"/>
              <a:t>in Pakistani women, 20%”]</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a:t>Note – calculated from the paper: Risk ratio % change is defined as (adjusted/crude estimate) -1 where the risk is higher than the reference group and (crude/adjusted estimate)-1 where the risk is lower (same way as for </a:t>
            </a:r>
            <a:r>
              <a:rPr lang="en-GB" dirty="0" err="1"/>
              <a:t>Fischbacher’s</a:t>
            </a:r>
            <a:r>
              <a:rPr lang="en-GB" dirty="0"/>
              <a:t> paper following in this talk)</a:t>
            </a:r>
          </a:p>
          <a:p>
            <a:endParaRPr lang="en-GB" dirty="0" smtClean="0"/>
          </a:p>
          <a:p>
            <a:endParaRPr lang="en-GB" altLang="en-US" dirty="0">
              <a:latin typeface="Arial" charset="0"/>
              <a:ea typeface="msgothic" charset="0"/>
              <a:cs typeface="msgothic"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6" y="7411591"/>
            <a:ext cx="5966073" cy="228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01" y="4714875"/>
            <a:ext cx="5904655" cy="4467225"/>
          </a:xfrm>
        </p:spPr>
        <p:txBody>
          <a:bodyPr/>
          <a:lstStyle/>
          <a:p>
            <a:r>
              <a:rPr lang="en-GB" sz="1200" kern="1200" dirty="0" smtClean="0">
                <a:solidFill>
                  <a:schemeClr val="tx1"/>
                </a:solidFill>
                <a:effectLst/>
                <a:latin typeface="Arial" charset="0"/>
                <a:ea typeface="+mn-ea"/>
                <a:cs typeface="+mn-cs"/>
              </a:rPr>
              <a:t>SHELS has examined, for CVD, the effects of area deprivation and other potential confounders and mediators of the relationship between ethnicity and age-adjusted risk of CVD. The full table shows the percentage change in the age adjusted risk ratio in relation to White Scottish as a result of additional adjustment for area deprivation, individual and household highest educational level, individual and household occupational social class, car ownership, household tenure and economic activity in the past week. I’ve selected individual social class and economic activity as interesting examples for</a:t>
            </a:r>
            <a:r>
              <a:rPr lang="en-GB" sz="1200" kern="1200" baseline="0" dirty="0" smtClean="0">
                <a:solidFill>
                  <a:schemeClr val="tx1"/>
                </a:solidFill>
                <a:effectLst/>
                <a:latin typeface="Arial" charset="0"/>
                <a:ea typeface="+mn-ea"/>
                <a:cs typeface="+mn-cs"/>
              </a:rPr>
              <a:t> the slide. </a:t>
            </a:r>
            <a:endParaRPr lang="en-GB" sz="1200" kern="1200" dirty="0" smtClean="0">
              <a:solidFill>
                <a:schemeClr val="tx1"/>
              </a:solidFill>
              <a:effectLst/>
              <a:latin typeface="Arial" charset="0"/>
              <a:ea typeface="+mn-ea"/>
              <a:cs typeface="+mn-cs"/>
            </a:endParaRPr>
          </a:p>
          <a:p>
            <a:r>
              <a:rPr lang="en-GB" dirty="0" smtClean="0"/>
              <a:t>There </a:t>
            </a:r>
            <a:r>
              <a:rPr lang="en-GB" dirty="0"/>
              <a:t>was a negligible percentage reduction in relative risk of CVD from adjustment for social class for Other White British men. For Pakistani men (in contrast with Pakistani women) there was actually a small percentage increase in CVD relative risk (2%) after adjustment for individual social class. </a:t>
            </a:r>
          </a:p>
          <a:p>
            <a:r>
              <a:rPr lang="en-GB" sz="1200" kern="1200" dirty="0" smtClean="0">
                <a:solidFill>
                  <a:schemeClr val="tx1"/>
                </a:solidFill>
                <a:effectLst/>
                <a:latin typeface="Arial" charset="0"/>
                <a:ea typeface="+mn-ea"/>
                <a:cs typeface="+mn-cs"/>
              </a:rPr>
              <a:t>For Other White British and Indian women the risk relative to White Scottish women (adjusted for age) reduced by 27% and 14% respectively after further adjustment for individual social class across four categories from unemployed/never worked to Managerial/professional.  </a:t>
            </a:r>
          </a:p>
          <a:p>
            <a:r>
              <a:rPr lang="en-GB" sz="1200" kern="1200" dirty="0" smtClean="0">
                <a:solidFill>
                  <a:schemeClr val="tx1"/>
                </a:solidFill>
                <a:effectLst/>
                <a:latin typeface="Arial" charset="0"/>
                <a:ea typeface="+mn-ea"/>
                <a:cs typeface="+mn-cs"/>
              </a:rPr>
              <a:t>For Pakistani women, the risk relative to White Scottish women (adjusted for age) reduced by 16% after further adjustment for economic activity – one of the largest percentage reductions in relative risk  for economic activity for any ethnic group of either sex. </a:t>
            </a:r>
          </a:p>
          <a:p>
            <a:r>
              <a:rPr lang="en-GB" sz="1200" kern="1200" dirty="0" smtClean="0">
                <a:solidFill>
                  <a:schemeClr val="tx1"/>
                </a:solidFill>
                <a:effectLst/>
                <a:latin typeface="Arial" charset="0"/>
                <a:ea typeface="+mn-ea"/>
                <a:cs typeface="+mn-cs"/>
              </a:rPr>
              <a:t> The change was in fact a reduction in risk ratio, as we can see from further multivariate models adjusting for combinations of these variables, and these clearly show part of their increased risk is accounted for by low level of economic activity; if they were compared with a population of similar low levels of economic activity they would not look so bad. </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Scottish data are now being used to do more than just describe the variations in health between ethnic groups, but to begin to develop explanatory hypotheses that are grounded in robust evidence. These data suggest that, in comparison to other ethnic groups, low occupational status/unemployment have particular influence on CVD risk for other White and Indian women, and low economic activity levels have a particular influence on CVD risk for Pakistani women </a:t>
            </a:r>
          </a:p>
          <a:p>
            <a:endParaRPr lang="en-GB" altLang="en-US" dirty="0" smtClean="0"/>
          </a:p>
          <a:p>
            <a:r>
              <a:rPr lang="en-GB" altLang="en-US" sz="1000" dirty="0" smtClean="0"/>
              <a:t>Table Note: Percentage defined as (adjusted/crude estimate)-1 where the risk is higher than the reference (White Scottish) group and (crude/adjusted)-1 where the risk is lower. A positive figure indicates that the association increased in absolute magnitude after adjustment (both increased and decreased risks became more extreme) A negative figure indicates an attenuation of the association so that both increased and decreased risks approached the null value. Data are for age 30-74 years only.</a:t>
            </a:r>
          </a:p>
          <a:p>
            <a:endParaRPr lang="en-GB" alt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000" dirty="0" smtClean="0"/>
              <a:t>[If the mechanisms in society which produce and then sustain poverty are at root all forms of discrimination, then do we not need to examine how this web of discrimination operates along both socio-economic and particular population group dimensions, to find out both how people are pushed down the slippery slope of disadvantage and ill-health and also how they become trapped at the bottom of it?]</a:t>
            </a:r>
          </a:p>
          <a:p>
            <a:endParaRPr lang="en-GB" dirty="0"/>
          </a:p>
        </p:txBody>
      </p:sp>
      <p:sp>
        <p:nvSpPr>
          <p:cNvPr id="4" name="Slide Number Placeholder 3"/>
          <p:cNvSpPr>
            <a:spLocks noGrp="1"/>
          </p:cNvSpPr>
          <p:nvPr>
            <p:ph type="sldNum" sz="quarter" idx="10"/>
          </p:nvPr>
        </p:nvSpPr>
        <p:spPr/>
        <p:txBody>
          <a:bodyPr/>
          <a:lstStyle/>
          <a:p>
            <a:pPr>
              <a:defRPr/>
            </a:pPr>
            <a:fld id="{19FA3949-A753-49FD-ABCD-8809BF5C16F5}" type="slidenum">
              <a:rPr lang="en-GB" smtClean="0"/>
              <a:pPr>
                <a:defRPr/>
              </a:pPr>
              <a:t>27</a:t>
            </a:fld>
            <a:endParaRPr lang="en-GB"/>
          </a:p>
        </p:txBody>
      </p:sp>
    </p:spTree>
    <p:extLst>
      <p:ext uri="{BB962C8B-B14F-4D97-AF65-F5344CB8AC3E}">
        <p14:creationId xmlns:p14="http://schemas.microsoft.com/office/powerpoint/2010/main" val="2270860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a:p>
            <a:r>
              <a:rPr lang="en-GB" altLang="en-US" dirty="0" smtClean="0"/>
              <a:t>The Scottish Longitudinal Study links census data for a 4% sample of the Scottish population to a variety of other records. One project linked all-cause</a:t>
            </a:r>
            <a:r>
              <a:rPr lang="en-GB" altLang="en-US" baseline="0" dirty="0" smtClean="0"/>
              <a:t> </a:t>
            </a:r>
            <a:r>
              <a:rPr lang="en-GB" altLang="en-US" dirty="0" smtClean="0"/>
              <a:t>mortality data with 1991 census data to create a survival analysis using Cox’s proportional hazards regression. Relative indices of inequality by social class and by area deprivation were calculated using the hazards produced from the Cox regression. There were increased hazards with increasing area deprivation for white people, but the pattern was less clear for Asian people.</a:t>
            </a:r>
          </a:p>
          <a:p>
            <a:endParaRPr lang="en-GB" altLang="en-US" dirty="0" smtClean="0"/>
          </a:p>
          <a:p>
            <a:r>
              <a:rPr lang="en-GB" altLang="en-US" dirty="0" smtClean="0"/>
              <a:t>It seems Asian women in manual work have a particularly high mortality hazard even in comparison to unemployed white women.  So these data are starting to tell us a story, but we do not yet know where it will end. </a:t>
            </a:r>
          </a:p>
          <a:p>
            <a:endParaRPr lang="en-GB" alt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E70AB5-C62B-4BFB-8D74-BA5EE43C5EC6}" type="slidenum">
              <a:rPr lang="en-GB" altLang="en-US" smtClean="0"/>
              <a:pPr eaLnBrk="1" hangingPunct="1">
                <a:spcBef>
                  <a:spcPct val="0"/>
                </a:spcBef>
              </a:pPr>
              <a:t>28</a:t>
            </a:fld>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Maybe it would be useful if our planners had access to information that could combine ethnicity and migration to better predict the likely size of each ethnic group 20 or 50 years in the future. Although attempts have been made to predict the growth of current ethnic minorities for the UK using fertility statistics and future migration,(Rees,P. 2012) the use of migration is problematic as it is sensitive to unpredictable global trends and events.  A similar (unpublished) attempt has been made to predict Ethnic Population Projections for Scotland, 2001 to 2051 </a:t>
            </a:r>
            <a:r>
              <a:rPr lang="en-GB" altLang="en-US" u="sng" smtClean="0">
                <a:hlinkClick r:id="rId3"/>
              </a:rPr>
              <a:t>http://www.gro-scotland.gov.uk/files2/stats/seminars/10-pams-seminar-oct2011-phil-rees.pdf</a:t>
            </a:r>
            <a:r>
              <a:rPr lang="en-GB" altLang="en-US" smtClean="0"/>
              <a:t> </a:t>
            </a:r>
          </a:p>
          <a:p>
            <a:r>
              <a:rPr lang="en-GB" altLang="en-US" smtClean="0"/>
              <a:t>Rees P, Wohland P, Norman P, Boden P. Ethnic population projections for the UK, 2001-2051. Journal of Population Research 2012 04.01.2012 </a:t>
            </a:r>
            <a:r>
              <a:rPr lang="en-GB" altLang="en-US" u="sng" smtClean="0">
                <a:hlinkClick r:id="rId4"/>
              </a:rPr>
              <a:t>http://link.springer.com/article/10.1007/s12546-011-9076-z/fulltext.html</a:t>
            </a:r>
            <a:r>
              <a:rPr lang="en-GB" altLang="en-US" smtClean="0"/>
              <a:t>. </a:t>
            </a:r>
          </a:p>
          <a:p>
            <a:endParaRPr lang="en-GB"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D86EFF-DEE4-4553-95E5-899881CBC8FE}" type="slidenum">
              <a:rPr lang="en-GB" altLang="en-US" smtClean="0"/>
              <a:pPr eaLnBrk="1" hangingPunct="1">
                <a:spcBef>
                  <a:spcPct val="0"/>
                </a:spcBef>
              </a:pPr>
              <a:t>29</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effectLst/>
                <a:cs typeface="Arial" charset="0"/>
              </a:rPr>
              <a:t>Long term migrant – stays &gt;12 months (</a:t>
            </a:r>
            <a:r>
              <a:rPr lang="en-US" altLang="en-US" sz="1200" dirty="0" err="1" smtClean="0">
                <a:effectLst/>
              </a:rPr>
              <a:t>Organisation</a:t>
            </a:r>
            <a:r>
              <a:rPr lang="en-US" altLang="en-US" sz="1200" dirty="0" smtClean="0">
                <a:effectLst/>
              </a:rPr>
              <a:t> of Economic Co-operation and Development 2001)</a:t>
            </a:r>
            <a:endParaRPr lang="en-US" altLang="en-US" sz="1200" baseline="30000" dirty="0" smtClean="0">
              <a:effectLst/>
            </a:endParaRPr>
          </a:p>
          <a:p>
            <a:endParaRPr lang="en-US" altLang="en-US" dirty="0" smtClean="0"/>
          </a:p>
          <a:p>
            <a:pPr marL="342900" indent="-342900" eaLnBrk="1" hangingPunct="1">
              <a:spcBef>
                <a:spcPct val="50000"/>
              </a:spcBef>
              <a:defRPr/>
            </a:pPr>
            <a:r>
              <a:rPr lang="en-GB" altLang="en-US" sz="1200" dirty="0" smtClean="0">
                <a:effectLst/>
                <a:cs typeface="Arial" charset="0"/>
              </a:rPr>
              <a:t>“The term ‘migrant worker’ refers to a person who is engaged or has been engaged in a remunerated activity in a State of which he or she is not a national.” (United Nations 1990</a:t>
            </a:r>
            <a:r>
              <a:rPr lang="en-GB" altLang="en-US" sz="1200" baseline="30000" dirty="0" smtClean="0">
                <a:effectLst/>
                <a:cs typeface="Arial" charset="0"/>
              </a:rPr>
              <a:t>3</a:t>
            </a:r>
            <a:r>
              <a:rPr lang="en-GB" altLang="en-US" sz="1200" dirty="0" smtClean="0">
                <a:effectLst/>
                <a:cs typeface="Arial" charset="0"/>
              </a:rPr>
              <a:t>, ratified 2003)</a:t>
            </a:r>
          </a:p>
          <a:p>
            <a:pPr marL="342900" indent="-342900" eaLnBrk="1" hangingPunct="1">
              <a:spcBef>
                <a:spcPct val="50000"/>
              </a:spcBef>
              <a:defRPr/>
            </a:pPr>
            <a:r>
              <a:rPr lang="en-GB" altLang="en-US" sz="1200" dirty="0" smtClean="0">
                <a:effectLst/>
                <a:cs typeface="Arial" charset="0"/>
              </a:rPr>
              <a:t>“Those who have come to the UK within the last five years specifically to find or take up work, whether intending to remain permanently or temporarily and whether documented or undocumented.”</a:t>
            </a:r>
            <a:r>
              <a:rPr lang="en-GB" altLang="en-US" sz="1200" baseline="62000" dirty="0" smtClean="0">
                <a:effectLst/>
                <a:cs typeface="Arial" charset="0"/>
              </a:rPr>
              <a:t> </a:t>
            </a:r>
            <a:r>
              <a:rPr lang="en-GB" altLang="en-US" sz="1200" dirty="0" smtClean="0">
                <a:effectLst/>
                <a:cs typeface="Arial" charset="0"/>
              </a:rPr>
              <a:t>(Health and Safety Executive 2006</a:t>
            </a:r>
            <a:r>
              <a:rPr lang="en-GB" altLang="en-US" sz="1200" baseline="30000" dirty="0" smtClean="0">
                <a:effectLst/>
                <a:cs typeface="Arial" charset="0"/>
              </a:rPr>
              <a:t>4</a:t>
            </a:r>
            <a:r>
              <a:rPr lang="en-GB" altLang="en-US" sz="1200" dirty="0" smtClean="0">
                <a:effectLst/>
                <a:cs typeface="Arial" charset="0"/>
              </a:rPr>
              <a:t>)</a:t>
            </a:r>
          </a:p>
          <a:p>
            <a:endParaRPr lang="en-US" altLang="en-US" dirty="0" smtClean="0"/>
          </a:p>
          <a:p>
            <a:r>
              <a:rPr lang="en-US" altLang="en-US" dirty="0" smtClean="0"/>
              <a:t>Migration consists of both immigration into a country and emigration out of a country. The difference</a:t>
            </a:r>
            <a:r>
              <a:rPr lang="en-US" altLang="en-US" baseline="0" dirty="0" smtClean="0"/>
              <a:t> between these two is termed ‘net migration</a:t>
            </a:r>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0AB77E-E4A6-4518-A8B1-185FB5F73C1A}"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4915B43-75D1-4A59-A85D-3A892CFB3E0A}" type="slidenum">
              <a:rPr lang="en-GB" altLang="en-US" smtClean="0"/>
              <a:pPr eaLnBrk="1" hangingPunct="1">
                <a:spcBef>
                  <a:spcPct val="0"/>
                </a:spcBef>
              </a:pPr>
              <a:t>30</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Thank you for listening.</a:t>
            </a:r>
          </a:p>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F71E028-A905-4916-ADFE-77C4A6DA2195}" type="slidenum">
              <a:rPr lang="en-GB" altLang="en-US" smtClean="0"/>
              <a:pPr eaLnBrk="1" hangingPunct="1">
                <a:spcBef>
                  <a:spcPct val="0"/>
                </a:spcBef>
              </a:pPr>
              <a:t>31</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187325" y="4714875"/>
            <a:ext cx="6423025" cy="4467225"/>
          </a:xfrm>
        </p:spPr>
        <p:txBody>
          <a:bodyPr/>
          <a:lstStyle/>
          <a:p>
            <a:pPr>
              <a:buFont typeface="Arial" panose="020B0604020202020204" pitchFamily="34" charset="0"/>
              <a:buNone/>
              <a:defRPr/>
            </a:pPr>
            <a:r>
              <a:rPr lang="en-GB" dirty="0" smtClean="0"/>
              <a:t>This is what I’ll cover in the migration section of the talk</a:t>
            </a:r>
          </a:p>
          <a:p>
            <a:pPr marL="171450" indent="-171450">
              <a:buFont typeface="Arial" panose="020B0604020202020204" pitchFamily="34" charset="0"/>
              <a:buChar char="•"/>
              <a:defRPr/>
            </a:pPr>
            <a:r>
              <a:rPr lang="en-GB" dirty="0" smtClean="0"/>
              <a:t>International Passenger Survey (IPS)</a:t>
            </a:r>
          </a:p>
          <a:p>
            <a:pPr marL="171450" indent="-171450">
              <a:buFont typeface="Arial" panose="020B0604020202020204" pitchFamily="34" charset="0"/>
              <a:buChar char="•"/>
              <a:defRPr/>
            </a:pPr>
            <a:r>
              <a:rPr lang="en-GB" dirty="0" smtClean="0"/>
              <a:t>Labour Force Survey (LFS) (actual destinations)</a:t>
            </a:r>
          </a:p>
          <a:p>
            <a:pPr>
              <a:defRPr/>
            </a:pPr>
            <a:r>
              <a:rPr lang="en-GB" dirty="0" smtClean="0"/>
              <a:t>	Used to estimate </a:t>
            </a:r>
            <a:r>
              <a:rPr lang="en-GB" altLang="en-US" dirty="0" smtClean="0"/>
              <a:t>Scotland’s share of total UK inward migration, based on IPS figures. The LFS </a:t>
            </a:r>
            <a:r>
              <a:rPr lang="en-US" altLang="en-US" dirty="0" smtClean="0"/>
              <a:t>provides more reliable data on the actual geographical distribution of immigrants, rather than the intended destination provided by the IPS. LFS u</a:t>
            </a:r>
            <a:r>
              <a:rPr lang="en-GB" altLang="en-US" dirty="0" err="1" smtClean="0"/>
              <a:t>ses</a:t>
            </a:r>
            <a:r>
              <a:rPr lang="en-GB" altLang="en-US" dirty="0" smtClean="0"/>
              <a:t> families and individuals, quarterly, 98,000 cases in latest quarter (to March 2014) simple random sample, cross-sectional. </a:t>
            </a:r>
            <a:r>
              <a:rPr lang="en-US" altLang="en-US" dirty="0" smtClean="0"/>
              <a:t>These retrospectively adjusted </a:t>
            </a:r>
            <a:r>
              <a:rPr lang="en-US" altLang="en-US" dirty="0"/>
              <a:t>IPS </a:t>
            </a:r>
            <a:r>
              <a:rPr lang="en-US" altLang="en-US" dirty="0" smtClean="0"/>
              <a:t>data give </a:t>
            </a:r>
            <a:r>
              <a:rPr lang="en-US" altLang="en-US" dirty="0"/>
              <a:t>trends over time, called the Long term Migration estimates, (see </a:t>
            </a:r>
            <a:r>
              <a:rPr lang="en-GB" altLang="en-US" dirty="0">
                <a:hlinkClick r:id="rId3"/>
              </a:rPr>
              <a:t>http://www.ons.gov.uk/ons/taxonomy/index.html?nscl=International+Migration</a:t>
            </a:r>
            <a:r>
              <a:rPr lang="en-US" altLang="en-US" dirty="0"/>
              <a:t>)</a:t>
            </a:r>
          </a:p>
          <a:p>
            <a:pPr>
              <a:defRPr/>
            </a:pPr>
            <a:endParaRPr lang="en-GB" altLang="en-US" dirty="0" smtClean="0"/>
          </a:p>
          <a:p>
            <a:pPr marL="171450" indent="-171450">
              <a:buFont typeface="Arial" panose="020B0604020202020204" pitchFamily="34" charset="0"/>
              <a:buChar char="•"/>
              <a:defRPr/>
            </a:pPr>
            <a:r>
              <a:rPr lang="en-GB" dirty="0" smtClean="0"/>
              <a:t>National Insurance Number (NINO) Registration (mostly migrant workers)</a:t>
            </a:r>
          </a:p>
          <a:p>
            <a:pPr>
              <a:defRPr/>
            </a:pPr>
            <a:r>
              <a:rPr lang="en-GB" dirty="0" smtClean="0"/>
              <a:t>	Breakdowns by country and health board, but no routine figures for Scottish Health Boards</a:t>
            </a:r>
          </a:p>
          <a:p>
            <a:pPr marL="171450" indent="-171450">
              <a:buFont typeface="Arial" panose="020B0604020202020204" pitchFamily="34" charset="0"/>
              <a:buChar char="•"/>
              <a:defRPr/>
            </a:pPr>
            <a:r>
              <a:rPr lang="en-GB" dirty="0" smtClean="0"/>
              <a:t>National Health Service Central Register (NHSCR) (GP registrations , NHS Boards flows)</a:t>
            </a:r>
          </a:p>
          <a:p>
            <a:pPr marL="171450" indent="-171450">
              <a:buFont typeface="Arial" panose="020B0604020202020204" pitchFamily="34" charset="0"/>
              <a:buChar char="•"/>
              <a:defRPr/>
            </a:pPr>
            <a:r>
              <a:rPr lang="en-GB" altLang="en-US" dirty="0" smtClean="0"/>
              <a:t>Migration share to health boards in Scotland, is tracked using GP registration information, and the NHS Central Register (NHSCR). Out-migration is based solely on the IPS. </a:t>
            </a:r>
          </a:p>
          <a:p>
            <a:pPr marL="171450" indent="-171450">
              <a:buFont typeface="Arial" panose="020B0604020202020204" pitchFamily="34" charset="0"/>
              <a:buChar char="•"/>
              <a:defRPr/>
            </a:pPr>
            <a:r>
              <a:rPr lang="en-GB" altLang="en-US" dirty="0" smtClean="0"/>
              <a:t>C</a:t>
            </a:r>
            <a:r>
              <a:rPr lang="en-GB" dirty="0" smtClean="0"/>
              <a:t>ommunity Health Index Number (CHI) (migration between NHS Boards)</a:t>
            </a:r>
          </a:p>
          <a:p>
            <a:pPr marL="171450" indent="-171450">
              <a:buFont typeface="Arial" panose="020B0604020202020204" pitchFamily="34" charset="0"/>
              <a:buChar char="•"/>
              <a:defRPr/>
            </a:pPr>
            <a:r>
              <a:rPr lang="en-GB" dirty="0" smtClean="0"/>
              <a:t>Census 2011 – online tables, </a:t>
            </a:r>
            <a:r>
              <a:rPr lang="en-GB" dirty="0" err="1" smtClean="0"/>
              <a:t>adhoc</a:t>
            </a:r>
            <a:r>
              <a:rPr lang="en-GB" dirty="0" smtClean="0"/>
              <a:t> analyses, linkage</a:t>
            </a:r>
          </a:p>
          <a:p>
            <a:pPr marL="171450" indent="-171450">
              <a:buFont typeface="Arial" panose="020B0604020202020204" pitchFamily="34" charset="0"/>
              <a:buChar char="•"/>
              <a:defRPr/>
            </a:pPr>
            <a:r>
              <a:rPr lang="en-GB" dirty="0" smtClean="0"/>
              <a:t>Other sources, - Education statistics, Scottish Social Attitudes Survey, Language line statistics  - I’ll discuss in more detail later</a:t>
            </a:r>
          </a:p>
          <a:p>
            <a:pPr marL="171450" indent="-171450">
              <a:buFont typeface="Arial" panose="020B0604020202020204" pitchFamily="34" charset="0"/>
              <a:buChar char="•"/>
              <a:defRPr/>
            </a:pPr>
            <a:r>
              <a:rPr lang="en-GB" altLang="en-US" dirty="0" smtClean="0"/>
              <a:t>National Records of Scotland (NRS) and Office for National Statistics (ONS) collate numbers of immigrants, emigrants and net flows to councils, health boards and Scotland to rest of the UK and Scotland to overseas countries, providing tables but no demographic data apart from age group and sex. </a:t>
            </a:r>
            <a:r>
              <a:rPr lang="en-GB" altLang="en-US" u="sng" dirty="0">
                <a:hlinkClick r:id="rId4"/>
              </a:rPr>
              <a:t>http://</a:t>
            </a:r>
            <a:r>
              <a:rPr lang="en-GB" altLang="en-US" u="sng" dirty="0" smtClean="0">
                <a:hlinkClick r:id="rId4"/>
              </a:rPr>
              <a:t>www.nrscotland.gov.uk/statistics-and-data/statistics/statistics-by-theme/migration/migration-statistics/total-migration-to-or-from-an-area</a:t>
            </a:r>
            <a:endParaRPr lang="en-GB" altLang="en-US" dirty="0" smtClean="0"/>
          </a:p>
          <a:p>
            <a:pPr marL="171450" indent="-171450">
              <a:buFont typeface="Arial" panose="020B0604020202020204" pitchFamily="34" charset="0"/>
              <a:buChar char="•"/>
              <a:defRPr/>
            </a:pPr>
            <a:r>
              <a:rPr lang="en-GB" altLang="en-US" dirty="0" smtClean="0"/>
              <a:t>SMEHRS gives strategic direction through its annual reports.</a:t>
            </a:r>
          </a:p>
          <a:p>
            <a:pPr>
              <a:defRPr/>
            </a:pPr>
            <a:endParaRPr lang="en-GB" dirty="0" smtClean="0"/>
          </a:p>
          <a:p>
            <a:pPr>
              <a:defRPr/>
            </a:pPr>
            <a:endParaRPr lang="en-GB"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0E1246-8C6A-4653-91DE-CCDFB4229B9D}"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a:p>
            <a:r>
              <a:rPr lang="en-GB" altLang="en-US" dirty="0" smtClean="0"/>
              <a:t>Here are some IPS statistics produced by the ONS.  The chart shows the trend in</a:t>
            </a:r>
            <a:r>
              <a:rPr lang="en-GB" altLang="en-US" baseline="0" dirty="0" smtClean="0"/>
              <a:t> immigration  (orange line) emigration (blue line) and the difference between them (</a:t>
            </a:r>
            <a:r>
              <a:rPr lang="en-GB" altLang="en-US" dirty="0" smtClean="0"/>
              <a:t>net migration -</a:t>
            </a:r>
            <a:r>
              <a:rPr lang="en-GB" altLang="en-US" baseline="0" dirty="0" smtClean="0"/>
              <a:t> </a:t>
            </a:r>
            <a:r>
              <a:rPr lang="en-GB" altLang="en-US" dirty="0" smtClean="0"/>
              <a:t>the bars) to the UK  flattened after 2005 and the overall net figure increased following the accession of A8 EU countries in May 2004.</a:t>
            </a:r>
          </a:p>
          <a:p>
            <a:endParaRPr lang="en-GB" altLang="en-US" dirty="0" smtClean="0"/>
          </a:p>
          <a:p>
            <a:r>
              <a:rPr lang="en-GB" altLang="en-US" dirty="0" smtClean="0"/>
              <a:t>The IPS conducts</a:t>
            </a:r>
            <a:r>
              <a:rPr lang="en-GB" altLang="en-US" baseline="0" dirty="0" smtClean="0"/>
              <a:t> 700-800 000 interviews per year at all major ports of entry to the UK. It asks about intended destinations and reasons for migration.</a:t>
            </a:r>
            <a:endParaRPr lang="en-GB" alt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290F48-21F0-45A8-B415-23AF20A6E6D9}" type="slidenum">
              <a:rPr lang="en-GB" altLang="en-US" smtClean="0"/>
              <a:pPr eaLnBrk="1" hangingPunct="1">
                <a:spcBef>
                  <a:spcPct val="0"/>
                </a:spcBef>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Here are the NRS estimates for Scotland. Like the UK we see a steep decline in migration estimates after 2010-11 in net migration to Scotland from overseas, but an increase to Scotland from the rest of the UK from 2011-12.</a:t>
            </a:r>
          </a:p>
          <a:p>
            <a:endParaRPr lang="en-GB" altLang="en-US" dirty="0" smtClean="0"/>
          </a:p>
          <a:p>
            <a:r>
              <a:rPr lang="en-GB" altLang="en-US" dirty="0" smtClean="0"/>
              <a:t>The NRS estimates use</a:t>
            </a:r>
            <a:r>
              <a:rPr lang="en-GB" altLang="en-US" baseline="0" dirty="0" smtClean="0"/>
              <a:t> the LFS results to adjust the IPS estimates. The LFS carries out c 100,000 interviews per quarter, to get a cross section of the population using simple random sampling, this gives better information on actual destinations. </a:t>
            </a:r>
            <a:endParaRPr lang="en-GB" altLang="en-US" dirty="0" smtClean="0"/>
          </a:p>
          <a:p>
            <a:endParaRPr lang="en-GB" altLang="en-US" dirty="0" smtClean="0"/>
          </a:p>
          <a:p>
            <a:r>
              <a:rPr lang="en-GB" altLang="en-US" dirty="0" smtClean="0"/>
              <a:t>These are flows, whereas the total numbers of migrants in Scotland in a particular year would be termed ‘stocks’, which is migration-speak for prevalence or the total estimate of migrants living in Scotland at any one time. Caveat: 95% CIs (not given) are large and can fluctuate from year to year</a:t>
            </a:r>
          </a:p>
          <a:p>
            <a:endParaRPr lang="en-GB" altLang="en-US" dirty="0" smtClean="0"/>
          </a:p>
          <a:p>
            <a:endParaRPr lang="en-GB" altLang="en-US" dirty="0" smtClean="0"/>
          </a:p>
          <a:p>
            <a:endParaRPr lang="en-GB" altLang="en-US" dirty="0" smtClean="0"/>
          </a:p>
          <a:p>
            <a:r>
              <a:rPr lang="en-GB" altLang="en-US" dirty="0" smtClean="0"/>
              <a:t>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474FBD-86A9-4F2C-A68C-C7B3D50C7AD7}" type="slidenum">
              <a:rPr lang="en-GB" altLang="en-US" smtClean="0"/>
              <a:pPr eaLnBrk="1" hangingPunct="1">
                <a:spcBef>
                  <a:spcPct val="0"/>
                </a:spcBef>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330200" y="4714875"/>
            <a:ext cx="59944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Migrant workers who are allocated an insurance number on entry to the UK are counted by the Office for National Statistics (ONS) and detailed statistics are available on their country of origin and the benefits they claim, including ESA and incapacity, lone parents, carers, bereavement and disability. The graph is produced from the DWP stat Xplore tool. Gender age band and country groups can be altered. This information is not routinely available for Scotland, but it can be produced for local authorities in Scotland, as demonstrated by reports available on the NRS website.</a:t>
            </a:r>
          </a:p>
          <a:p>
            <a:r>
              <a:rPr lang="en-GB" altLang="en-US" smtClean="0"/>
              <a:t>http://www.gro-scotland.gov.uk/files2/stats/migration/Migration-Reports/ayrshire-migration-report.pdf</a:t>
            </a:r>
          </a:p>
          <a:p>
            <a:r>
              <a:rPr lang="en-GB" altLang="en-US" smtClean="0"/>
              <a:t>And also </a:t>
            </a:r>
            <a:r>
              <a:rPr lang="en-GB" altLang="en-US" u="sng" smtClean="0">
                <a:hlinkClick r:id="rId3"/>
              </a:rPr>
              <a:t>https://stat-xplore.dwp.gov.uk/</a:t>
            </a:r>
            <a:r>
              <a:rPr lang="en-GB" altLang="en-US" smtClean="0"/>
              <a:t>  </a:t>
            </a:r>
          </a:p>
          <a:p>
            <a:endParaRPr lang="en-GB" altLang="en-US" smtClean="0"/>
          </a:p>
          <a:p>
            <a:r>
              <a:rPr lang="en-GB" altLang="en-US" smtClean="0"/>
              <a:t>See DWP response to </a:t>
            </a:r>
          </a:p>
          <a:p>
            <a:r>
              <a:rPr lang="en-US" altLang="en-US" b="1" smtClean="0"/>
              <a:t>Freedom of Information request 27/2012 </a:t>
            </a:r>
            <a:endParaRPr lang="en-US" altLang="en-US" smtClean="0"/>
          </a:p>
          <a:p>
            <a:r>
              <a:rPr lang="en-GB" altLang="en-US" b="1" smtClean="0"/>
              <a:t>Received 4</a:t>
            </a:r>
            <a:r>
              <a:rPr lang="en-GB" altLang="en-US" b="1" baseline="30000" smtClean="0"/>
              <a:t>th </a:t>
            </a:r>
            <a:r>
              <a:rPr lang="en-GB" altLang="en-US" b="1" smtClean="0"/>
              <a:t>January 2012 </a:t>
            </a:r>
            <a:endParaRPr lang="en-GB" altLang="en-US" smtClean="0"/>
          </a:p>
          <a:p>
            <a:r>
              <a:rPr lang="en-GB" altLang="en-US" b="1" smtClean="0"/>
              <a:t>Published 2012 </a:t>
            </a:r>
            <a:endParaRPr lang="en-GB" altLang="en-US" smtClean="0"/>
          </a:p>
          <a:p>
            <a:r>
              <a:rPr lang="en-GB" altLang="en-US" b="1" smtClean="0"/>
              <a:t>Information request </a:t>
            </a:r>
            <a:endParaRPr lang="en-GB" altLang="en-US" smtClean="0"/>
          </a:p>
          <a:p>
            <a:r>
              <a:rPr lang="en-US" altLang="en-US" smtClean="0"/>
              <a:t>Please provide details on National Insurance number registrations in SCOTLAND to adult overseas nationals entering the UK and claiming an out-of-work benefit within 6 months of registration, by year of registration. </a:t>
            </a:r>
          </a:p>
          <a:p>
            <a:r>
              <a:rPr lang="en-US" altLang="en-US" smtClean="0"/>
              <a:t>I am aware that this information is published on a UK basis in and I would like to receive the same information with data for SCOTLAND. </a:t>
            </a:r>
          </a:p>
          <a:p>
            <a:r>
              <a:rPr lang="en-GB" altLang="en-US" smtClean="0">
                <a:hlinkClick r:id="rId4"/>
              </a:rPr>
              <a:t>https://www.gov.uk/government/uploads/system/uploads/attachment_data/file/221240/foi-27-2012.pdf</a:t>
            </a:r>
            <a:endParaRPr lang="en-GB" altLang="en-US" smtClean="0"/>
          </a:p>
          <a:p>
            <a:endParaRPr lang="en-GB"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FCB594-C52B-41A8-A110-9C4851C3BA7B}" type="slidenum">
              <a:rPr lang="en-GB" altLang="en-US" smtClean="0"/>
              <a:pPr eaLnBrk="1" hangingPunct="1">
                <a:spcBef>
                  <a:spcPct val="0"/>
                </a:spcBef>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*New fields in 2011 – giving time in UK, language spoken at home, how well can speak English.</a:t>
            </a:r>
          </a:p>
          <a:p>
            <a:endParaRPr lang="en-US" altLang="en-US" dirty="0" smtClean="0"/>
          </a:p>
          <a:p>
            <a:r>
              <a:rPr lang="en-US" altLang="en-US" dirty="0" smtClean="0"/>
              <a:t>The census also includes data on whether the long term conditions limit day to day activities, educational level and on </a:t>
            </a:r>
            <a:r>
              <a:rPr lang="en-US" altLang="en-US" dirty="0" err="1" smtClean="0"/>
              <a:t>carer</a:t>
            </a:r>
            <a:r>
              <a:rPr lang="en-US" altLang="en-US" dirty="0" smtClean="0"/>
              <a:t> responsibilities.</a:t>
            </a:r>
          </a:p>
          <a:p>
            <a:endParaRPr lang="en-US" altLang="en-US" dirty="0" smtClean="0"/>
          </a:p>
          <a:p>
            <a:r>
              <a:rPr lang="en-GB" altLang="en-US" dirty="0" smtClean="0"/>
              <a:t>The Scottish census (unlike in England and Wales) cannot distinguish short and long term migrants (Q11 arrived before/ after 27/3/2010 and Q12 how long they intend to stay if arrived after 27.3.2010  – this Q is asked after the one on month and year of arrival) . No user need identified or other higher priority needs identified in Scotland. However month and year of arrival are collected in Scotland.</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B3F694-84A6-4537-8CF6-6C6601F18E44}" type="slidenum">
              <a:rPr lang="en-GB" altLang="en-US" smtClean="0"/>
              <a:pPr eaLnBrk="1" hangingPunct="1">
                <a:spcBef>
                  <a:spcPct val="0"/>
                </a:spcBef>
              </a:pPr>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This is extracted from a standard table available online from the census data explorer. All the age ranges are given in the full table. These data are for Scotland but can be broken down by health board and council areas.</a:t>
            </a:r>
          </a:p>
          <a:p>
            <a:endParaRPr lang="en-GB" altLang="en-US" dirty="0" smtClean="0"/>
          </a:p>
          <a:p>
            <a:endParaRPr lang="en-GB" altLang="en-US" dirty="0" smtClean="0"/>
          </a:p>
          <a:p>
            <a:r>
              <a:rPr lang="en-GB" altLang="en-US" dirty="0" smtClean="0"/>
              <a:t>The ‘White Other’ group has the highest percent </a:t>
            </a:r>
            <a:r>
              <a:rPr lang="en-GB" altLang="en-US" smtClean="0"/>
              <a:t>born outside</a:t>
            </a:r>
            <a:r>
              <a:rPr lang="en-GB" altLang="en-US" baseline="0" smtClean="0"/>
              <a:t> the UK (Gypsy travellers and White Eastern Europeans)</a:t>
            </a:r>
            <a:endParaRPr lang="en-GB" alt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49C5983-842E-4AAB-90FE-C98E7500FD6C}" type="slidenum">
              <a:rPr lang="en-GB" altLang="en-US" smtClean="0"/>
              <a:pPr eaLnBrk="1" hangingPunct="1">
                <a:spcBef>
                  <a:spcPct val="0"/>
                </a:spcBef>
              </a:pPr>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Opening-option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068638"/>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4824413"/>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69908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345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116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7030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646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extLst>
      <p:ext uri="{BB962C8B-B14F-4D97-AF65-F5344CB8AC3E}">
        <p14:creationId xmlns:p14="http://schemas.microsoft.com/office/powerpoint/2010/main" val="17544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1339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0107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6911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594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25451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6218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n-GB"/>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907672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1170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508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693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716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49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771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607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247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Blank-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951"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eaLnBrk="0" fontAlgn="base" hangingPunct="0">
        <a:spcBef>
          <a:spcPct val="0"/>
        </a:spcBef>
        <a:spcAft>
          <a:spcPct val="0"/>
        </a:spcAft>
        <a:buFont typeface="Wingdings" pitchFamily="2" charset="2"/>
        <a:defRPr sz="4400">
          <a:solidFill>
            <a:schemeClr val="tx2"/>
          </a:solidFill>
          <a:latin typeface="+mj-lt"/>
          <a:ea typeface="+mj-ea"/>
          <a:cs typeface="+mj-cs"/>
        </a:defRPr>
      </a:lvl1pPr>
      <a:lvl2pPr algn="ctr" rtl="0" eaLnBrk="0" fontAlgn="base" hangingPunct="0">
        <a:spcBef>
          <a:spcPct val="0"/>
        </a:spcBef>
        <a:spcAft>
          <a:spcPct val="0"/>
        </a:spcAft>
        <a:buFont typeface="Wingdings" pitchFamily="2" charset="2"/>
        <a:defRPr sz="4400">
          <a:solidFill>
            <a:schemeClr val="tx2"/>
          </a:solidFill>
          <a:latin typeface="Arial" charset="0"/>
        </a:defRPr>
      </a:lvl2pPr>
      <a:lvl3pPr algn="ctr" rtl="0" eaLnBrk="0" fontAlgn="base" hangingPunct="0">
        <a:spcBef>
          <a:spcPct val="0"/>
        </a:spcBef>
        <a:spcAft>
          <a:spcPct val="0"/>
        </a:spcAft>
        <a:buFont typeface="Wingdings" pitchFamily="2" charset="2"/>
        <a:defRPr sz="4400">
          <a:solidFill>
            <a:schemeClr val="tx2"/>
          </a:solidFill>
          <a:latin typeface="Arial" charset="0"/>
        </a:defRPr>
      </a:lvl3pPr>
      <a:lvl4pPr algn="ctr" rtl="0" eaLnBrk="0" fontAlgn="base" hangingPunct="0">
        <a:spcBef>
          <a:spcPct val="0"/>
        </a:spcBef>
        <a:spcAft>
          <a:spcPct val="0"/>
        </a:spcAft>
        <a:buFont typeface="Wingdings" pitchFamily="2" charset="2"/>
        <a:defRPr sz="4400">
          <a:solidFill>
            <a:schemeClr val="tx2"/>
          </a:solidFill>
          <a:latin typeface="Arial" charset="0"/>
        </a:defRPr>
      </a:lvl4pPr>
      <a:lvl5pPr algn="ctr" rtl="0" eaLnBrk="0" fontAlgn="base" hangingPunct="0">
        <a:spcBef>
          <a:spcPct val="0"/>
        </a:spcBef>
        <a:spcAft>
          <a:spcPct val="0"/>
        </a:spcAft>
        <a:buFont typeface="Wingdings" pitchFamily="2" charset="2"/>
        <a:defRPr sz="4400">
          <a:solidFill>
            <a:schemeClr val="tx2"/>
          </a:solidFill>
          <a:latin typeface="Arial" charset="0"/>
        </a:defRPr>
      </a:lvl5pPr>
      <a:lvl6pPr marL="457200" algn="ctr" rtl="0" fontAlgn="base">
        <a:spcBef>
          <a:spcPct val="0"/>
        </a:spcBef>
        <a:spcAft>
          <a:spcPct val="0"/>
        </a:spcAft>
        <a:buFont typeface="Wingdings" pitchFamily="2" charset="2"/>
        <a:defRPr sz="4400">
          <a:solidFill>
            <a:schemeClr val="tx2"/>
          </a:solidFill>
          <a:latin typeface="Arial" charset="0"/>
        </a:defRPr>
      </a:lvl6pPr>
      <a:lvl7pPr marL="914400" algn="ctr" rtl="0" fontAlgn="base">
        <a:spcBef>
          <a:spcPct val="0"/>
        </a:spcBef>
        <a:spcAft>
          <a:spcPct val="0"/>
        </a:spcAft>
        <a:buFont typeface="Wingdings" pitchFamily="2" charset="2"/>
        <a:defRPr sz="4400">
          <a:solidFill>
            <a:schemeClr val="tx2"/>
          </a:solidFill>
          <a:latin typeface="Arial" charset="0"/>
        </a:defRPr>
      </a:lvl7pPr>
      <a:lvl8pPr marL="1371600" algn="ctr" rtl="0" fontAlgn="base">
        <a:spcBef>
          <a:spcPct val="0"/>
        </a:spcBef>
        <a:spcAft>
          <a:spcPct val="0"/>
        </a:spcAft>
        <a:buFont typeface="Wingdings" pitchFamily="2" charset="2"/>
        <a:defRPr sz="4400">
          <a:solidFill>
            <a:schemeClr val="tx2"/>
          </a:solidFill>
          <a:latin typeface="Arial" charset="0"/>
        </a:defRPr>
      </a:lvl8pPr>
      <a:lvl9pPr marL="1828800" algn="ctr" rtl="0" fontAlgn="base">
        <a:spcBef>
          <a:spcPct val="0"/>
        </a:spcBef>
        <a:spcAft>
          <a:spcPct val="0"/>
        </a:spcAft>
        <a:buFont typeface="Wingdings" pitchFamily="2" charset="2"/>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244772646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cotlandscensus.gov.uk/documents/visualisations/indexscot.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scotland.gov.uk/Publications/2014/03/7340/17#c1.2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scotlandscensus.gov.uk/ods-web/standard-output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sdscotland.org/Health-Topics/Equality-and-Diversit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emeraldinsight.com/journals.htm?issn=1757-0980&amp;volume=5&amp;issue=3&amp;articleid=17086535&amp;show=abstrac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hyperlink" Target="http://www.nrscotland.gov.uk/statistics-and-data/statistics/statistics-by-theme/vital-events/general-publications/vital-events-reference-tables/2013/section-3-birth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nrscotland.gov.uk/statistics-and-data/statistics/statistics-by-theme/vital-events/general-publications/vital-events-reference-tables/2013/section-5-death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cotpho.org.uk/publications/overview-of-key-data-sources/introduc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scotland.gov.uk/Publications/2012/10/8988/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ije.oxfordjournals.org/content/40/5/1168.ful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hyperlink" Target="http://bmjopen.bmj.com/content/3/9/e003415.full.pdf+html" TargetMode="Externa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hyperlink" Target="http://ije.oxfordjournals.org/content/43/1/12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igrationobservatory.ox.ac.uk/briefings/who-counts-migrant-definitions-and-their-consequen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gov.uk/national-insurance/overview" TargetMode="External"/><Relationship Id="rId3" Type="http://schemas.openxmlformats.org/officeDocument/2006/relationships/hyperlink" Target="http://www.nrscotland.gov.uk/statistics-and-data/statistics/statistics-by-theme/migration" TargetMode="External"/><Relationship Id="rId7" Type="http://schemas.openxmlformats.org/officeDocument/2006/relationships/hyperlink" Target="http://www.ons.gov.uk/ons/about-ons/get-involved/taking-part-in-a-survey/information-for-households/a-to-z-of-household-and-individual-surveys/labour-force-survey/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ndc.scot.nhs.uk/Dictionary-A-Z/Definitions/index.asp?Search=C&amp;ID=128&amp;Title=CHI%20Number" TargetMode="External"/><Relationship Id="rId11" Type="http://schemas.openxmlformats.org/officeDocument/2006/relationships/hyperlink" Target="http://www.scotland.gov.uk/Topics/Statistics/Browse/Population-Migration" TargetMode="External"/><Relationship Id="rId5" Type="http://schemas.openxmlformats.org/officeDocument/2006/relationships/hyperlink" Target="http://www.nrscotland.gov.uk/statistics-and-data/nhs-central-register" TargetMode="External"/><Relationship Id="rId10" Type="http://schemas.openxmlformats.org/officeDocument/2006/relationships/hyperlink" Target="http://www.scotpho.org.uk/population-dynamics/migration/introduction" TargetMode="External"/><Relationship Id="rId4" Type="http://schemas.openxmlformats.org/officeDocument/2006/relationships/hyperlink" Target="http://www.ons.gov.uk/ons/about-ons/get-involved/taking-part-in-a-survey/information-for-households/a-to-z-of-household-and-individual-surveys/international-passenger-survey/index.html" TargetMode="External"/><Relationship Id="rId9" Type="http://schemas.openxmlformats.org/officeDocument/2006/relationships/hyperlink" Target="http://www.healthscotland.com/resources/networks/SHERRS.aspx"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ns.gov.uk/ons/rel/migration1/migration-statistics-quarterly-report/august-2014/sty-net-migration.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rscotland.gov.uk/statistics-and-data/statistics/statistics-by-theme/migration/migration-statistics/total-migration-to-or-from-an-are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348047/NINo_Analytical_Report_Aug1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scotlandscensus.gov.uk/healt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cotlandscensus.gov.uk/ods-web/standard-output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213100"/>
            <a:ext cx="7812088" cy="2262188"/>
          </a:xfrm>
        </p:spPr>
        <p:txBody>
          <a:bodyPr/>
          <a:lstStyle/>
          <a:p>
            <a:pPr eaLnBrk="1" hangingPunct="1"/>
            <a:r>
              <a:rPr lang="en-US" altLang="en-US" sz="4000" smtClean="0"/>
              <a:t>Current state  of Scotland's information systems to support migration, ethnicity and health research, policy and practice</a:t>
            </a:r>
            <a:endParaRPr lang="en-US" altLang="en-US" sz="4000" smtClean="0">
              <a:solidFill>
                <a:schemeClr val="bg1"/>
              </a:solidFill>
            </a:endParaRPr>
          </a:p>
        </p:txBody>
      </p:sp>
      <p:sp>
        <p:nvSpPr>
          <p:cNvPr id="3075" name="Rectangle 3"/>
          <p:cNvSpPr>
            <a:spLocks noGrp="1" noChangeArrowheads="1"/>
          </p:cNvSpPr>
          <p:nvPr>
            <p:ph type="subTitle" idx="1"/>
          </p:nvPr>
        </p:nvSpPr>
        <p:spPr>
          <a:xfrm>
            <a:off x="323850" y="5589588"/>
            <a:ext cx="7777163" cy="915987"/>
          </a:xfrm>
        </p:spPr>
        <p:txBody>
          <a:bodyPr/>
          <a:lstStyle/>
          <a:p>
            <a:pPr eaLnBrk="1" hangingPunct="1">
              <a:lnSpc>
                <a:spcPct val="90000"/>
              </a:lnSpc>
            </a:pPr>
            <a:r>
              <a:rPr lang="en-US" altLang="en-US" smtClean="0"/>
              <a:t>Andrew Millard, Equalities Intelligence Manager NHS Health Scotland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tLang="en-US" smtClean="0"/>
          </a:p>
        </p:txBody>
      </p:sp>
      <p:sp>
        <p:nvSpPr>
          <p:cNvPr id="17411" name="Content Placeholder 1"/>
          <p:cNvSpPr>
            <a:spLocks noGrp="1"/>
          </p:cNvSpPr>
          <p:nvPr>
            <p:ph idx="1"/>
          </p:nvPr>
        </p:nvSpPr>
        <p:spPr/>
        <p:txBody>
          <a:bodyPr/>
          <a:lstStyle/>
          <a:p>
            <a:endParaRPr lang="en-US" altLang="en-US" smtClean="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5088"/>
            <a:ext cx="8780462" cy="703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smtClean="0"/>
          </a:p>
        </p:txBody>
      </p:sp>
      <p:pic>
        <p:nvPicPr>
          <p:cNvPr id="1843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6635"/>
          <a:stretch>
            <a:fillRect/>
          </a:stretch>
        </p:blipFill>
        <p:spPr>
          <a:xfrm>
            <a:off x="179388" y="0"/>
            <a:ext cx="8675687" cy="6480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8436" name="TextBox 3"/>
          <p:cNvSpPr txBox="1">
            <a:spLocks noChangeArrowheads="1"/>
          </p:cNvSpPr>
          <p:nvPr/>
        </p:nvSpPr>
        <p:spPr bwMode="auto">
          <a:xfrm>
            <a:off x="395288" y="6524625"/>
            <a:ext cx="68405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GB" altLang="en-US" sz="1000" u="sng">
                <a:effectLst/>
                <a:latin typeface="Tahoma" pitchFamily="34" charset="0"/>
                <a:hlinkClick r:id="rId4"/>
              </a:rPr>
              <a:t>Source: http://www.scotlandscensus.gov.uk/documents/visualisations/indexscot.html</a:t>
            </a:r>
            <a:endParaRPr lang="en-GB" altLang="en-US" sz="1000">
              <a:effectLst/>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Scottish health information systems and ethnicity</a:t>
            </a:r>
          </a:p>
        </p:txBody>
      </p:sp>
      <p:sp>
        <p:nvSpPr>
          <p:cNvPr id="19459" name="Content Placeholder 2"/>
          <p:cNvSpPr>
            <a:spLocks noGrp="1"/>
          </p:cNvSpPr>
          <p:nvPr>
            <p:ph idx="1"/>
          </p:nvPr>
        </p:nvSpPr>
        <p:spPr>
          <a:xfrm>
            <a:off x="468313" y="1916113"/>
            <a:ext cx="8434387" cy="4525962"/>
          </a:xfrm>
        </p:spPr>
        <p:txBody>
          <a:bodyPr/>
          <a:lstStyle/>
          <a:p>
            <a:r>
              <a:rPr lang="en-GB" altLang="en-US" sz="3200" smtClean="0"/>
              <a:t>Scottish Census</a:t>
            </a:r>
          </a:p>
          <a:p>
            <a:r>
              <a:rPr lang="en-GB" altLang="en-US" sz="3200" smtClean="0"/>
              <a:t>Routine service based systems – service use</a:t>
            </a:r>
          </a:p>
          <a:p>
            <a:r>
              <a:rPr lang="en-GB" altLang="en-US" sz="3200" smtClean="0"/>
              <a:t>National Records Scotland – Births, deaths</a:t>
            </a:r>
          </a:p>
          <a:p>
            <a:r>
              <a:rPr lang="en-GB" altLang="en-US" sz="3200" smtClean="0"/>
              <a:t>Population Surveys</a:t>
            </a:r>
          </a:p>
          <a:p>
            <a:r>
              <a:rPr lang="en-GB" altLang="en-US" sz="3200" smtClean="0"/>
              <a:t>Linkage of the above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14288"/>
            <a:ext cx="8229600" cy="534987"/>
          </a:xfrm>
        </p:spPr>
        <p:txBody>
          <a:bodyPr/>
          <a:lstStyle/>
          <a:p>
            <a:r>
              <a:rPr lang="en-GB" altLang="en-US" sz="4000" smtClean="0"/>
              <a:t>Ethnicity (Scottish Census 2011)</a:t>
            </a:r>
          </a:p>
        </p:txBody>
      </p:sp>
      <p:pic>
        <p:nvPicPr>
          <p:cNvPr id="2048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3175"/>
            <a:ext cx="9144000" cy="6861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856"/>
            <a:ext cx="8784976" cy="1143000"/>
          </a:xfrm>
        </p:spPr>
        <p:txBody>
          <a:bodyPr/>
          <a:lstStyle/>
          <a:p>
            <a:r>
              <a:rPr lang="en-GB" sz="3300" dirty="0" smtClean="0"/>
              <a:t>National distribution of people reporting ethnic minority identity, by Scottish </a:t>
            </a:r>
            <a:r>
              <a:rPr lang="en-GB" sz="3300" dirty="0" err="1" smtClean="0"/>
              <a:t>NHSBoard</a:t>
            </a:r>
            <a:endParaRPr lang="en-GB" sz="3300" dirty="0"/>
          </a:p>
        </p:txBody>
      </p:sp>
      <p:sp>
        <p:nvSpPr>
          <p:cNvPr id="6" name="TextBox 5"/>
          <p:cNvSpPr txBox="1"/>
          <p:nvPr/>
        </p:nvSpPr>
        <p:spPr>
          <a:xfrm>
            <a:off x="323528" y="6525344"/>
            <a:ext cx="8712968" cy="276999"/>
          </a:xfrm>
          <a:prstGeom prst="rect">
            <a:avLst/>
          </a:prstGeom>
          <a:noFill/>
        </p:spPr>
        <p:txBody>
          <a:bodyPr wrap="square" rtlCol="0">
            <a:spAutoFit/>
          </a:bodyPr>
          <a:lstStyle/>
          <a:p>
            <a:pPr>
              <a:buNone/>
            </a:pPr>
            <a:r>
              <a:rPr lang="en-GB" sz="1200" dirty="0" smtClean="0">
                <a:effectLst/>
              </a:rPr>
              <a:t>Source: Census </a:t>
            </a:r>
            <a:r>
              <a:rPr lang="en-GB" sz="1200" dirty="0">
                <a:effectLst/>
              </a:rPr>
              <a:t>2011 data Table KS201SC - Ethnic group  http://www.scotlandscensus.gov.uk/ods-web/standard-outputs.html</a:t>
            </a:r>
          </a:p>
        </p:txBody>
      </p:sp>
      <p:pic>
        <p:nvPicPr>
          <p:cNvPr id="77830"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097880"/>
            <a:ext cx="8496944" cy="544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012160" y="2132856"/>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3471636"/>
            <a:ext cx="744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0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1209675"/>
          </a:xfrm>
        </p:spPr>
        <p:txBody>
          <a:bodyPr/>
          <a:lstStyle/>
          <a:p>
            <a:endParaRPr lang="en-US" altLang="en-US" smtClean="0"/>
          </a:p>
        </p:txBody>
      </p:sp>
      <p:sp>
        <p:nvSpPr>
          <p:cNvPr id="21507" name="TextBox 3"/>
          <p:cNvSpPr txBox="1">
            <a:spLocks noChangeArrowheads="1"/>
          </p:cNvSpPr>
          <p:nvPr/>
        </p:nvSpPr>
        <p:spPr bwMode="auto">
          <a:xfrm>
            <a:off x="323850" y="6308725"/>
            <a:ext cx="6985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GB" altLang="en-US" sz="1000">
                <a:effectLst/>
                <a:latin typeface="Tahoma" pitchFamily="34" charset="0"/>
              </a:rPr>
              <a:t>Scottish Government Statistician Group. Overview of Equality Results from the 2011 Census Release 2. </a:t>
            </a:r>
            <a:r>
              <a:rPr lang="en-GB" altLang="en-US" sz="1000" u="sng">
                <a:effectLst/>
                <a:latin typeface="Tahoma" pitchFamily="34" charset="0"/>
                <a:hlinkClick r:id="rId3"/>
              </a:rPr>
              <a:t>http://www.scotland.gov.uk/Publications/2014/03/7340/17#c1.23</a:t>
            </a:r>
            <a:r>
              <a:rPr lang="en-GB" altLang="en-US" sz="1000">
                <a:effectLst/>
                <a:latin typeface="Tahoma" pitchFamily="34" charset="0"/>
              </a:rPr>
              <a:t>, 2014. </a:t>
            </a:r>
          </a:p>
          <a:p>
            <a:pPr eaLnBrk="1" hangingPunct="1">
              <a:spcBef>
                <a:spcPct val="50000"/>
              </a:spcBef>
              <a:buFontTx/>
              <a:buNone/>
            </a:pPr>
            <a:endParaRPr lang="en-GB" altLang="en-US" sz="1000">
              <a:effectLst/>
              <a:latin typeface="Tahoma" pitchFamily="34" charset="0"/>
            </a:endParaRPr>
          </a:p>
        </p:txBody>
      </p:sp>
      <p:pic>
        <p:nvPicPr>
          <p:cNvPr id="2150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88" y="0"/>
            <a:ext cx="9061451" cy="6121400"/>
          </a:xfrm>
          <a:noFill/>
          <a:ln w="952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308850" y="764704"/>
            <a:ext cx="122359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487" y="1340768"/>
            <a:ext cx="1249363"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3068960"/>
            <a:ext cx="1249363"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pic>
        <p:nvPicPr>
          <p:cNvPr id="225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9050"/>
            <a:ext cx="9144000" cy="6040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628800"/>
            <a:ext cx="1249363"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994" y="836712"/>
            <a:ext cx="280084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908050"/>
          </a:xfrm>
        </p:spPr>
        <p:txBody>
          <a:bodyPr/>
          <a:lstStyle/>
          <a:p>
            <a:r>
              <a:rPr lang="en-GB" altLang="en-US" smtClean="0"/>
              <a:t>Census reports</a:t>
            </a:r>
          </a:p>
        </p:txBody>
      </p:sp>
      <p:pic>
        <p:nvPicPr>
          <p:cNvPr id="2355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692150"/>
            <a:ext cx="6697663" cy="5670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extBox 1"/>
          <p:cNvSpPr txBox="1">
            <a:spLocks noChangeArrowheads="1"/>
          </p:cNvSpPr>
          <p:nvPr/>
        </p:nvSpPr>
        <p:spPr bwMode="auto">
          <a:xfrm>
            <a:off x="395288" y="6453188"/>
            <a:ext cx="72009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GB" altLang="en-US" sz="1000">
                <a:effectLst/>
                <a:latin typeface="Tahoma" pitchFamily="34" charset="0"/>
                <a:hlinkClick r:id="rId4"/>
              </a:rPr>
              <a:t>http://www.scotlandscensus.gov.uk/ods-web/standard-outputs.html</a:t>
            </a:r>
            <a:endParaRPr lang="en-GB" altLang="en-US" sz="1000">
              <a:effectLst/>
              <a:latin typeface="Tahoma" pitchFamily="34" charset="0"/>
            </a:endParaRPr>
          </a:p>
          <a:p>
            <a:pPr eaLnBrk="1" hangingPunct="1">
              <a:spcBef>
                <a:spcPct val="50000"/>
              </a:spcBef>
              <a:buFontTx/>
              <a:buNone/>
            </a:pPr>
            <a:endParaRPr lang="en-GB" altLang="en-US" sz="1000">
              <a:effectLst/>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7950" y="274638"/>
            <a:ext cx="9036050" cy="1143000"/>
          </a:xfrm>
        </p:spPr>
        <p:txBody>
          <a:bodyPr/>
          <a:lstStyle/>
          <a:p>
            <a:r>
              <a:rPr lang="en-GB" altLang="en-US" sz="3600" smtClean="0"/>
              <a:t>Examples of tables relating to ethnicity and health available from the 2011 census</a:t>
            </a:r>
          </a:p>
        </p:txBody>
      </p:sp>
      <p:sp>
        <p:nvSpPr>
          <p:cNvPr id="3" name="Content Placeholder 2"/>
          <p:cNvSpPr>
            <a:spLocks noGrp="1"/>
          </p:cNvSpPr>
          <p:nvPr>
            <p:ph idx="1"/>
          </p:nvPr>
        </p:nvSpPr>
        <p:spPr/>
        <p:txBody>
          <a:bodyPr/>
          <a:lstStyle/>
          <a:p>
            <a:pPr>
              <a:defRPr/>
            </a:pPr>
            <a:r>
              <a:rPr lang="en-GB" dirty="0" smtClean="0"/>
              <a:t>Long term health problem or disability by Ethnic group by age (LC3205SC )</a:t>
            </a:r>
          </a:p>
          <a:p>
            <a:pPr>
              <a:defRPr/>
            </a:pPr>
            <a:r>
              <a:rPr lang="en-GB" dirty="0" smtClean="0"/>
              <a:t>General Health by ethnic group by age (</a:t>
            </a:r>
            <a:r>
              <a:rPr lang="en-GB" dirty="0"/>
              <a:t>LC3206SC </a:t>
            </a:r>
            <a:r>
              <a:rPr lang="en-GB" dirty="0" smtClean="0"/>
              <a:t>)</a:t>
            </a:r>
          </a:p>
          <a:p>
            <a:pPr>
              <a:defRPr/>
            </a:pPr>
            <a:r>
              <a:rPr lang="en-GB" dirty="0" smtClean="0"/>
              <a:t>Proficiency in English by age of arrival in the UK (</a:t>
            </a:r>
            <a:r>
              <a:rPr lang="en-GB" dirty="0"/>
              <a:t>LC2803SC </a:t>
            </a:r>
            <a:r>
              <a:rPr lang="en-GB" dirty="0" smtClean="0"/>
              <a:t>)</a:t>
            </a:r>
          </a:p>
          <a:p>
            <a:pPr>
              <a:defRPr/>
            </a:pPr>
            <a:r>
              <a:rPr lang="en-GB" dirty="0" smtClean="0"/>
              <a:t>Ethnic group by provision of unpaid care by general health (</a:t>
            </a:r>
            <a:r>
              <a:rPr lang="en-GB" dirty="0"/>
              <a:t>LC2301SC </a:t>
            </a:r>
            <a:r>
              <a:rPr lang="en-GB" dirty="0" smtClean="0"/>
              <a:t>)</a:t>
            </a:r>
          </a:p>
          <a:p>
            <a:pPr marL="0" indent="0">
              <a:buFont typeface="Wingdings" pitchFamily="2" charset="2"/>
              <a:buNone/>
              <a:defRPr/>
            </a:pPr>
            <a:r>
              <a:rPr lang="en-GB" dirty="0" smtClean="0"/>
              <a:t>These can be reported for a variety of geographies</a:t>
            </a:r>
          </a:p>
          <a:p>
            <a:pPr>
              <a:defRPr/>
            </a:pPr>
            <a:endParaRPr lang="en-GB" dirty="0"/>
          </a:p>
        </p:txBody>
      </p:sp>
      <p:sp>
        <p:nvSpPr>
          <p:cNvPr id="24580" name="TextBox 3"/>
          <p:cNvSpPr txBox="1">
            <a:spLocks noChangeArrowheads="1"/>
          </p:cNvSpPr>
          <p:nvPr/>
        </p:nvSpPr>
        <p:spPr bwMode="auto">
          <a:xfrm>
            <a:off x="250825" y="6165850"/>
            <a:ext cx="8713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GB" altLang="en-US" sz="1000">
                <a:effectLst/>
                <a:latin typeface="Tahoma" pitchFamily="34" charset="0"/>
              </a:rPr>
              <a:t>http://www.scotlandscensus.gov.uk/ods-web/standard-outputs.html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15888"/>
            <a:ext cx="8229600" cy="433387"/>
          </a:xfrm>
        </p:spPr>
        <p:txBody>
          <a:bodyPr/>
          <a:lstStyle/>
          <a:p>
            <a:r>
              <a:rPr lang="en-GB" altLang="en-US" sz="2400" b="1" dirty="0" smtClean="0"/>
              <a:t>Hospital data – completeness of ethnic group field – Scotland and selected Health Boards 2012-2014</a:t>
            </a:r>
            <a:endParaRPr lang="en-GB" altLang="en-US" sz="2400" dirty="0" smtClean="0"/>
          </a:p>
        </p:txBody>
      </p:sp>
      <p:sp>
        <p:nvSpPr>
          <p:cNvPr id="25603" name="TextBox 3"/>
          <p:cNvSpPr txBox="1">
            <a:spLocks noChangeArrowheads="1"/>
          </p:cNvSpPr>
          <p:nvPr/>
        </p:nvSpPr>
        <p:spPr bwMode="auto">
          <a:xfrm>
            <a:off x="250825" y="6611938"/>
            <a:ext cx="69135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GB" altLang="en-US" sz="1000" u="sng">
                <a:effectLst/>
                <a:latin typeface="Tahoma" pitchFamily="34" charset="0"/>
                <a:hlinkClick r:id="rId3"/>
              </a:rPr>
              <a:t>http://www.isdscotland.org/Health-Topics/Equality-and-Diversity/</a:t>
            </a:r>
            <a:endParaRPr lang="en-GB" altLang="en-US" sz="1000">
              <a:effectLst/>
              <a:latin typeface="Tahoma" pitchFamily="34" charset="0"/>
            </a:endParaRPr>
          </a:p>
        </p:txBody>
      </p:sp>
      <p:pic>
        <p:nvPicPr>
          <p:cNvPr id="25605"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7738" y="736461"/>
            <a:ext cx="8786750" cy="571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55563"/>
            <a:ext cx="8229600" cy="1143000"/>
          </a:xfrm>
        </p:spPr>
        <p:txBody>
          <a:bodyPr/>
          <a:lstStyle/>
          <a:p>
            <a:pPr>
              <a:defRPr/>
            </a:pPr>
            <a:r>
              <a:rPr lang="en-GB" sz="4000" b="1" i="1" dirty="0">
                <a:effectLst>
                  <a:outerShdw blurRad="38100" dist="38100" dir="2700000" algn="tl">
                    <a:srgbClr val="000000"/>
                  </a:outerShdw>
                </a:effectLst>
              </a:rPr>
              <a:t>Public Health</a:t>
            </a:r>
            <a:r>
              <a:rPr lang="en-GB" sz="4000" b="1" dirty="0">
                <a:effectLst>
                  <a:outerShdw blurRad="38100" dist="38100" dir="2700000" algn="tl">
                    <a:srgbClr val="000000"/>
                  </a:outerShdw>
                </a:effectLst>
              </a:rPr>
              <a:t> 1895 (7, 102)</a:t>
            </a:r>
          </a:p>
        </p:txBody>
      </p:sp>
      <p:sp>
        <p:nvSpPr>
          <p:cNvPr id="4099" name="Rectangle 3"/>
          <p:cNvSpPr>
            <a:spLocks noGrp="1" noChangeArrowheads="1"/>
          </p:cNvSpPr>
          <p:nvPr>
            <p:ph type="body" idx="1"/>
          </p:nvPr>
        </p:nvSpPr>
        <p:spPr/>
        <p:txBody>
          <a:bodyPr/>
          <a:lstStyle/>
          <a:p>
            <a:pPr eaLnBrk="1" hangingPunct="1">
              <a:lnSpc>
                <a:spcPct val="90000"/>
              </a:lnSpc>
            </a:pPr>
            <a:endParaRPr lang="en-US" altLang="en-US" sz="200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198563"/>
            <a:ext cx="47339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25" y="1196975"/>
            <a:ext cx="43973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46624" y="1198563"/>
            <a:ext cx="3856345" cy="1938992"/>
          </a:xfrm>
          <a:prstGeom prst="rect">
            <a:avLst/>
          </a:prstGeom>
          <a:solidFill>
            <a:srgbClr val="FFFF00"/>
          </a:solidFill>
        </p:spPr>
        <p:txBody>
          <a:bodyPr wrap="square" rtlCol="0">
            <a:spAutoFit/>
          </a:bodyPr>
          <a:lstStyle/>
          <a:p>
            <a:pPr>
              <a:buNone/>
            </a:pPr>
            <a:r>
              <a:rPr lang="en-GB" sz="2000" dirty="0" smtClean="0">
                <a:effectLst/>
              </a:rPr>
              <a:t>“the regular </a:t>
            </a:r>
            <a:r>
              <a:rPr lang="en-GB" sz="2000" dirty="0">
                <a:effectLst/>
              </a:rPr>
              <a:t>visit of an authorised medical man to a </a:t>
            </a:r>
            <a:r>
              <a:rPr lang="en-GB" sz="2000" dirty="0" smtClean="0">
                <a:effectLst/>
              </a:rPr>
              <a:t>ship </a:t>
            </a:r>
            <a:r>
              <a:rPr lang="en-GB" sz="2000" dirty="0">
                <a:effectLst/>
              </a:rPr>
              <a:t>coming from a yellow fever or plague infected </a:t>
            </a:r>
            <a:r>
              <a:rPr lang="en-GB" sz="2000" dirty="0" smtClean="0">
                <a:effectLst/>
              </a:rPr>
              <a:t>port </a:t>
            </a:r>
            <a:r>
              <a:rPr lang="en-GB" sz="2000" dirty="0">
                <a:effectLst/>
              </a:rPr>
              <a:t>cannot but be said to have some influence for </a:t>
            </a:r>
            <a:r>
              <a:rPr lang="en-GB" sz="2000" dirty="0" smtClean="0">
                <a:effectLst/>
              </a:rPr>
              <a:t>good” …</a:t>
            </a:r>
            <a:endParaRPr lang="en-GB" sz="2000" dirty="0">
              <a:effectLs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3715183"/>
            <a:ext cx="4951694" cy="162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60" r="2600"/>
          <a:stretch/>
        </p:blipFill>
        <p:spPr bwMode="auto">
          <a:xfrm>
            <a:off x="5076055" y="3730576"/>
            <a:ext cx="4026849" cy="25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fltVal val="0"/>
                                          </p:val>
                                        </p:tav>
                                        <p:tav tm="100000">
                                          <p:val>
                                            <p:strVal val="#ppt_w"/>
                                          </p:val>
                                        </p:tav>
                                      </p:tavLst>
                                    </p:anim>
                                    <p:anim calcmode="lin" valueType="num">
                                      <p:cBhvr>
                                        <p:cTn id="14" dur="1000" fill="hold"/>
                                        <p:tgtEl>
                                          <p:spTgt spid="1027"/>
                                        </p:tgtEl>
                                        <p:attrNameLst>
                                          <p:attrName>ppt_h</p:attrName>
                                        </p:attrNameLst>
                                      </p:cBhvr>
                                      <p:tavLst>
                                        <p:tav tm="0">
                                          <p:val>
                                            <p:fltVal val="0"/>
                                          </p:val>
                                        </p:tav>
                                        <p:tav tm="100000">
                                          <p:val>
                                            <p:strVal val="#ppt_h"/>
                                          </p:val>
                                        </p:tav>
                                      </p:tavLst>
                                    </p:anim>
                                    <p:anim calcmode="lin" valueType="num">
                                      <p:cBhvr>
                                        <p:cTn id="15" dur="1000" fill="hold"/>
                                        <p:tgtEl>
                                          <p:spTgt spid="1027"/>
                                        </p:tgtEl>
                                        <p:attrNameLst>
                                          <p:attrName>style.rotation</p:attrName>
                                        </p:attrNameLst>
                                      </p:cBhvr>
                                      <p:tavLst>
                                        <p:tav tm="0">
                                          <p:val>
                                            <p:fltVal val="90"/>
                                          </p:val>
                                        </p:tav>
                                        <p:tav tm="100000">
                                          <p:val>
                                            <p:fltVal val="0"/>
                                          </p:val>
                                        </p:tav>
                                      </p:tavLst>
                                    </p:anim>
                                    <p:animEffect transition="in" filter="fade">
                                      <p:cBhvr>
                                        <p:cTn id="16" dur="1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103"/>
                                        </p:tgtEl>
                                        <p:attrNameLst>
                                          <p:attrName>style.visibility</p:attrName>
                                        </p:attrNameLst>
                                      </p:cBhvr>
                                      <p:to>
                                        <p:strVal val="visible"/>
                                      </p:to>
                                    </p:set>
                                    <p:anim calcmode="lin" valueType="num">
                                      <p:cBhvr>
                                        <p:cTn id="21" dur="1000" fill="hold"/>
                                        <p:tgtEl>
                                          <p:spTgt spid="4103"/>
                                        </p:tgtEl>
                                        <p:attrNameLst>
                                          <p:attrName>ppt_w</p:attrName>
                                        </p:attrNameLst>
                                      </p:cBhvr>
                                      <p:tavLst>
                                        <p:tav tm="0">
                                          <p:val>
                                            <p:fltVal val="0"/>
                                          </p:val>
                                        </p:tav>
                                        <p:tav tm="100000">
                                          <p:val>
                                            <p:strVal val="#ppt_w"/>
                                          </p:val>
                                        </p:tav>
                                      </p:tavLst>
                                    </p:anim>
                                    <p:anim calcmode="lin" valueType="num">
                                      <p:cBhvr>
                                        <p:cTn id="22" dur="1000" fill="hold"/>
                                        <p:tgtEl>
                                          <p:spTgt spid="4103"/>
                                        </p:tgtEl>
                                        <p:attrNameLst>
                                          <p:attrName>ppt_h</p:attrName>
                                        </p:attrNameLst>
                                      </p:cBhvr>
                                      <p:tavLst>
                                        <p:tav tm="0">
                                          <p:val>
                                            <p:fltVal val="0"/>
                                          </p:val>
                                        </p:tav>
                                        <p:tav tm="100000">
                                          <p:val>
                                            <p:strVal val="#ppt_h"/>
                                          </p:val>
                                        </p:tav>
                                      </p:tavLst>
                                    </p:anim>
                                    <p:anim calcmode="lin" valueType="num">
                                      <p:cBhvr>
                                        <p:cTn id="23" dur="1000" fill="hold"/>
                                        <p:tgtEl>
                                          <p:spTgt spid="4103"/>
                                        </p:tgtEl>
                                        <p:attrNameLst>
                                          <p:attrName>style.rotation</p:attrName>
                                        </p:attrNameLst>
                                      </p:cBhvr>
                                      <p:tavLst>
                                        <p:tav tm="0">
                                          <p:val>
                                            <p:fltVal val="90"/>
                                          </p:val>
                                        </p:tav>
                                        <p:tav tm="100000">
                                          <p:val>
                                            <p:fltVal val="0"/>
                                          </p:val>
                                        </p:tav>
                                      </p:tavLst>
                                    </p:anim>
                                    <p:animEffect transition="in" filter="fade">
                                      <p:cBhvr>
                                        <p:cTn id="24"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15888"/>
            <a:ext cx="9144000" cy="1225550"/>
          </a:xfrm>
        </p:spPr>
        <p:txBody>
          <a:bodyPr/>
          <a:lstStyle/>
          <a:p>
            <a:pPr>
              <a:defRPr/>
            </a:pPr>
            <a:r>
              <a:rPr lang="en-GB" altLang="en-US" sz="3200" b="1" dirty="0" smtClean="0">
                <a:latin typeface="+mn-lt"/>
              </a:rPr>
              <a:t>Validating routine data</a:t>
            </a:r>
            <a:r>
              <a:rPr lang="en-GB" altLang="en-US" sz="2000" dirty="0" smtClean="0">
                <a:latin typeface="+mn-lt"/>
              </a:rPr>
              <a:t/>
            </a:r>
            <a:br>
              <a:rPr lang="en-GB" altLang="en-US" sz="2000" dirty="0" smtClean="0">
                <a:latin typeface="+mn-lt"/>
              </a:rPr>
            </a:br>
            <a:r>
              <a:rPr lang="en-GB" sz="2000" b="1" dirty="0" smtClean="0"/>
              <a:t>AMI</a:t>
            </a:r>
            <a:r>
              <a:rPr lang="en-GB" sz="2000" b="1" dirty="0"/>
              <a:t>: </a:t>
            </a:r>
            <a:r>
              <a:rPr lang="en-GB" sz="2000" b="1" dirty="0" smtClean="0"/>
              <a:t>South </a:t>
            </a:r>
            <a:r>
              <a:rPr lang="en-GB" sz="2000" b="1" dirty="0"/>
              <a:t>Asians compared to non South Asians 2001-03 and 2009-11</a:t>
            </a:r>
            <a:r>
              <a:rPr lang="en-GB" sz="2000" dirty="0"/>
              <a:t/>
            </a:r>
            <a:br>
              <a:rPr lang="en-GB" sz="2000" dirty="0"/>
            </a:br>
            <a:endParaRPr lang="en-GB" altLang="en-US" sz="2000" dirty="0" smtClean="0"/>
          </a:p>
        </p:txBody>
      </p:sp>
      <p:sp>
        <p:nvSpPr>
          <p:cNvPr id="2" name="TextBox 1"/>
          <p:cNvSpPr txBox="1"/>
          <p:nvPr/>
        </p:nvSpPr>
        <p:spPr>
          <a:xfrm>
            <a:off x="252413" y="6165850"/>
            <a:ext cx="7345362" cy="1014413"/>
          </a:xfrm>
          <a:prstGeom prst="rect">
            <a:avLst/>
          </a:prstGeom>
          <a:noFill/>
        </p:spPr>
        <p:txBody>
          <a:bodyPr>
            <a:spAutoFit/>
          </a:bodyPr>
          <a:lstStyle/>
          <a:p>
            <a:pPr>
              <a:buFontTx/>
              <a:buNone/>
              <a:defRPr/>
            </a:pPr>
            <a:r>
              <a:rPr lang="en-GB" sz="1000" dirty="0" err="1"/>
              <a:t>Millard,A</a:t>
            </a:r>
            <a:r>
              <a:rPr lang="en-GB" sz="1000" dirty="0"/>
              <a:t>.; </a:t>
            </a:r>
            <a:r>
              <a:rPr lang="en-GB" sz="1000" dirty="0" err="1"/>
              <a:t>Guthrie,C</a:t>
            </a:r>
            <a:r>
              <a:rPr lang="en-GB" sz="1000" dirty="0"/>
              <a:t>.; </a:t>
            </a:r>
            <a:r>
              <a:rPr lang="en-GB" sz="1000" dirty="0" err="1"/>
              <a:t>Fischbacher,C</a:t>
            </a:r>
            <a:r>
              <a:rPr lang="en-GB" sz="1000" dirty="0"/>
              <a:t>.; </a:t>
            </a:r>
            <a:r>
              <a:rPr lang="en-GB" sz="1000" dirty="0" err="1"/>
              <a:t>Jamieson,J</a:t>
            </a:r>
            <a:r>
              <a:rPr lang="en-GB" sz="1000" dirty="0"/>
              <a:t>. </a:t>
            </a:r>
            <a:r>
              <a:rPr lang="en-US" sz="1000" dirty="0"/>
              <a:t>Pilot ethnic analysis of routine hospital admissions data and comparison with census linked data: CHD rates remain high in Pakistanis. </a:t>
            </a:r>
            <a:r>
              <a:rPr lang="en-US" sz="1000" u="sng" dirty="0">
                <a:hlinkClick r:id="rId3"/>
              </a:rPr>
              <a:t>http://www.emeraldinsight.com/journals.htm?issn=1757-0980&amp;volume=5&amp;issue=3&amp;articleid=17086535&amp;show=abstract</a:t>
            </a:r>
            <a:endParaRPr lang="en-US" sz="1000" u="sng" dirty="0"/>
          </a:p>
          <a:p>
            <a:pPr>
              <a:buFontTx/>
              <a:buNone/>
              <a:defRPr/>
            </a:pPr>
            <a:endParaRPr lang="en-GB" sz="1000" dirty="0"/>
          </a:p>
          <a:p>
            <a:pPr>
              <a:buFontTx/>
              <a:buNone/>
              <a:defRPr/>
            </a:pPr>
            <a:endParaRPr lang="en-GB" sz="1000" dirty="0">
              <a:effectLst/>
            </a:endParaRPr>
          </a:p>
        </p:txBody>
      </p:sp>
      <p:pic>
        <p:nvPicPr>
          <p:cNvPr id="26628" name="Picture 5"/>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07950" y="981075"/>
            <a:ext cx="9036050" cy="5691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9388" y="0"/>
            <a:ext cx="8964612" cy="1143000"/>
          </a:xfrm>
        </p:spPr>
        <p:txBody>
          <a:bodyPr/>
          <a:lstStyle/>
          <a:p>
            <a:r>
              <a:rPr lang="en-GB" altLang="en-US" smtClean="0"/>
              <a:t>National Records of Scotland data</a:t>
            </a:r>
            <a:br>
              <a:rPr lang="en-GB" altLang="en-US" smtClean="0"/>
            </a:br>
            <a:r>
              <a:rPr lang="en-GB" altLang="en-US" sz="3200" smtClean="0"/>
              <a:t>- Births by country of birth of mother</a:t>
            </a:r>
          </a:p>
        </p:txBody>
      </p:sp>
      <p:sp>
        <p:nvSpPr>
          <p:cNvPr id="27651" name="TextBox 3"/>
          <p:cNvSpPr txBox="1">
            <a:spLocks noChangeArrowheads="1"/>
          </p:cNvSpPr>
          <p:nvPr/>
        </p:nvSpPr>
        <p:spPr bwMode="auto">
          <a:xfrm>
            <a:off x="1547813" y="6457950"/>
            <a:ext cx="734536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GB" altLang="en-US" sz="1000">
                <a:effectLst/>
                <a:latin typeface="Tahoma" pitchFamily="34" charset="0"/>
                <a:hlinkClick r:id="rId3"/>
              </a:rPr>
              <a:t>http://www.nrscotland.gov.uk/statistics-and-data/statistics/statistics-by-theme/vital-events/general-publications/vital-events-reference-tables/2013/section-3-births</a:t>
            </a:r>
            <a:endParaRPr lang="en-GB" altLang="en-US" sz="1000">
              <a:effectLst/>
              <a:latin typeface="Tahoma" pitchFamily="34" charset="0"/>
            </a:endParaRPr>
          </a:p>
          <a:p>
            <a:pPr eaLnBrk="1" hangingPunct="1">
              <a:spcBef>
                <a:spcPct val="50000"/>
              </a:spcBef>
              <a:buFontTx/>
              <a:buNone/>
            </a:pPr>
            <a:endParaRPr lang="en-GB" altLang="en-US" sz="1000">
              <a:effectLst/>
              <a:latin typeface="Tahoma" pitchFamily="34" charset="0"/>
            </a:endParaRPr>
          </a:p>
        </p:txBody>
      </p:sp>
      <p:pic>
        <p:nvPicPr>
          <p:cNvPr id="276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65225"/>
            <a:ext cx="8909050"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48" t="31" r="12096" b="10678"/>
          <a:stretch/>
        </p:blipFill>
        <p:spPr bwMode="auto">
          <a:xfrm>
            <a:off x="648000" y="1512000"/>
            <a:ext cx="7524000" cy="39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Title 1"/>
          <p:cNvSpPr>
            <a:spLocks noGrp="1"/>
          </p:cNvSpPr>
          <p:nvPr>
            <p:ph type="title"/>
          </p:nvPr>
        </p:nvSpPr>
        <p:spPr>
          <a:xfrm>
            <a:off x="293688" y="188913"/>
            <a:ext cx="8229600" cy="1143000"/>
          </a:xfrm>
        </p:spPr>
        <p:txBody>
          <a:bodyPr/>
          <a:lstStyle/>
          <a:p>
            <a:r>
              <a:rPr lang="en-US" altLang="en-US" sz="4000" dirty="0" smtClean="0"/>
              <a:t>Deaths, by country of birth of deceased, Scotland, 1971 to 2013</a:t>
            </a:r>
          </a:p>
        </p:txBody>
      </p:sp>
      <p:sp>
        <p:nvSpPr>
          <p:cNvPr id="28675" name="TextBox 6"/>
          <p:cNvSpPr txBox="1">
            <a:spLocks noChangeArrowheads="1"/>
          </p:cNvSpPr>
          <p:nvPr/>
        </p:nvSpPr>
        <p:spPr bwMode="auto">
          <a:xfrm>
            <a:off x="350838" y="5876925"/>
            <a:ext cx="7056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GB" altLang="en-US" sz="1000" u="sng" dirty="0" err="1">
                <a:effectLst/>
                <a:latin typeface="Tahoma" pitchFamily="34" charset="0"/>
                <a:hlinkClick r:id="rId4"/>
              </a:rPr>
              <a:t>Source:Table</a:t>
            </a:r>
            <a:r>
              <a:rPr lang="en-GB" altLang="en-US" sz="1000" u="sng" dirty="0">
                <a:effectLst/>
                <a:latin typeface="Tahoma" pitchFamily="34" charset="0"/>
                <a:hlinkClick r:id="rId4"/>
              </a:rPr>
              <a:t> 5.3  http://www.nrscotland.gov.uk/statistics-and-data/statistics/statistics-by-theme/vital-events/general-publications/vital-events-reference-tables/2013/section-5-deaths</a:t>
            </a:r>
            <a:endParaRPr lang="en-GB" altLang="en-US" sz="1000" dirty="0">
              <a:effectLst/>
              <a:latin typeface="Tahoma" pitchFamily="34" charset="0"/>
            </a:endParaRPr>
          </a:p>
        </p:txBody>
      </p:sp>
      <p:sp>
        <p:nvSpPr>
          <p:cNvPr id="2" name="TextBox 1"/>
          <p:cNvSpPr txBox="1"/>
          <p:nvPr/>
        </p:nvSpPr>
        <p:spPr>
          <a:xfrm>
            <a:off x="4499992" y="4847508"/>
            <a:ext cx="792088" cy="400110"/>
          </a:xfrm>
          <a:prstGeom prst="rect">
            <a:avLst/>
          </a:prstGeom>
          <a:solidFill>
            <a:schemeClr val="bg1"/>
          </a:solidFill>
        </p:spPr>
        <p:txBody>
          <a:bodyPr wrap="square" rtlCol="0">
            <a:spAutoFit/>
          </a:bodyPr>
          <a:lstStyle/>
          <a:p>
            <a:pPr>
              <a:buNone/>
            </a:pPr>
            <a:r>
              <a:rPr lang="en-GB" sz="2000" dirty="0" smtClean="0">
                <a:effectLst/>
              </a:rPr>
              <a:t> </a:t>
            </a:r>
            <a:r>
              <a:rPr lang="en-GB" sz="2000" dirty="0" smtClean="0">
                <a:solidFill>
                  <a:srgbClr val="FF0000"/>
                </a:solidFill>
                <a:effectLst/>
              </a:rPr>
              <a:t>578</a:t>
            </a:r>
            <a:endParaRPr lang="en-GB" sz="2000" dirty="0">
              <a:solidFill>
                <a:srgbClr val="FF0000"/>
              </a:solidFill>
              <a:effectLst/>
            </a:endParaRPr>
          </a:p>
        </p:txBody>
      </p:sp>
      <p:sp>
        <p:nvSpPr>
          <p:cNvPr id="4" name="TextBox 3"/>
          <p:cNvSpPr txBox="1"/>
          <p:nvPr/>
        </p:nvSpPr>
        <p:spPr>
          <a:xfrm>
            <a:off x="5724128" y="4832994"/>
            <a:ext cx="792087" cy="400110"/>
          </a:xfrm>
          <a:prstGeom prst="rect">
            <a:avLst/>
          </a:prstGeom>
          <a:solidFill>
            <a:schemeClr val="bg1"/>
          </a:solidFill>
        </p:spPr>
        <p:txBody>
          <a:bodyPr wrap="square" rtlCol="0">
            <a:spAutoFit/>
          </a:bodyPr>
          <a:lstStyle/>
          <a:p>
            <a:pPr>
              <a:buNone/>
            </a:pPr>
            <a:r>
              <a:rPr lang="en-GB" sz="2000" dirty="0">
                <a:solidFill>
                  <a:srgbClr val="FF0000"/>
                </a:solidFill>
                <a:effectLst/>
              </a:rPr>
              <a:t>597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1125538"/>
          </a:xfrm>
        </p:spPr>
        <p:txBody>
          <a:bodyPr/>
          <a:lstStyle/>
          <a:p>
            <a:r>
              <a:rPr lang="en-GB" altLang="en-US" smtClean="0"/>
              <a:t>Other Population Surveys</a:t>
            </a:r>
          </a:p>
        </p:txBody>
      </p:sp>
      <p:sp>
        <p:nvSpPr>
          <p:cNvPr id="3" name="Content Placeholder 2"/>
          <p:cNvSpPr>
            <a:spLocks noGrp="1"/>
          </p:cNvSpPr>
          <p:nvPr>
            <p:ph idx="1"/>
          </p:nvPr>
        </p:nvSpPr>
        <p:spPr>
          <a:xfrm>
            <a:off x="457200" y="1196975"/>
            <a:ext cx="8229600" cy="4929188"/>
          </a:xfrm>
        </p:spPr>
        <p:txBody>
          <a:bodyPr/>
          <a:lstStyle/>
          <a:p>
            <a:pPr>
              <a:defRPr/>
            </a:pPr>
            <a:r>
              <a:rPr lang="en-GB" dirty="0" smtClean="0"/>
              <a:t>Scottish Health Survey</a:t>
            </a:r>
          </a:p>
          <a:p>
            <a:pPr>
              <a:defRPr/>
            </a:pPr>
            <a:r>
              <a:rPr lang="en-GB" dirty="0" smtClean="0"/>
              <a:t>Scottish Household Survey</a:t>
            </a:r>
          </a:p>
          <a:p>
            <a:pPr>
              <a:defRPr/>
            </a:pPr>
            <a:r>
              <a:rPr lang="en-GB" dirty="0" smtClean="0"/>
              <a:t>Scottish Schools Adolescent Lifestyle and Substance Use Survey</a:t>
            </a:r>
          </a:p>
          <a:p>
            <a:pPr>
              <a:defRPr/>
            </a:pPr>
            <a:r>
              <a:rPr lang="en-GB" dirty="0" smtClean="0"/>
              <a:t>Scottish Crime and Justice Survey</a:t>
            </a:r>
          </a:p>
          <a:p>
            <a:pPr>
              <a:defRPr/>
            </a:pPr>
            <a:r>
              <a:rPr lang="en-GB" dirty="0" smtClean="0"/>
              <a:t>Health Behaviour in School aged Children Survey</a:t>
            </a:r>
          </a:p>
          <a:p>
            <a:pPr>
              <a:defRPr/>
            </a:pPr>
            <a:r>
              <a:rPr lang="en-GB" dirty="0" smtClean="0"/>
              <a:t>Further details via the </a:t>
            </a:r>
            <a:r>
              <a:rPr lang="en-GB" dirty="0" err="1" smtClean="0"/>
              <a:t>ScotPHO</a:t>
            </a:r>
            <a:r>
              <a:rPr lang="en-GB" dirty="0" smtClean="0"/>
              <a:t> website</a:t>
            </a:r>
          </a:p>
          <a:p>
            <a:pPr marL="0" indent="0">
              <a:buFont typeface="Wingdings" pitchFamily="2" charset="2"/>
              <a:buNone/>
              <a:defRPr/>
            </a:pPr>
            <a:r>
              <a:rPr lang="en-GB" u="sng" kern="1200" dirty="0" smtClean="0">
                <a:hlinkClick r:id="rId3"/>
              </a:rPr>
              <a:t>http://www.scotpho.org.uk/publications/overview-of-key-data-sources/introduction</a:t>
            </a:r>
            <a:endParaRPr lang="en-GB" kern="1200" dirty="0" smtClean="0"/>
          </a:p>
          <a:p>
            <a:pPr>
              <a:defRPr/>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15888"/>
            <a:ext cx="9036050" cy="1143000"/>
          </a:xfrm>
        </p:spPr>
        <p:txBody>
          <a:bodyPr/>
          <a:lstStyle/>
          <a:p>
            <a:r>
              <a:rPr lang="en-GB" altLang="en-US" smtClean="0"/>
              <a:t/>
            </a:r>
            <a:br>
              <a:rPr lang="en-GB" altLang="en-US" smtClean="0"/>
            </a:br>
            <a:r>
              <a:rPr lang="en-GB" altLang="en-US" sz="2800" b="1" smtClean="0"/>
              <a:t>Prevalence of doctor diagnosed diabetes, by ethnic group, 2008-2011 combined (Scottish Health Survey Topic Report: Equality Groups)</a:t>
            </a:r>
            <a:endParaRPr lang="en-GB" altLang="en-US" sz="2800" smtClean="0"/>
          </a:p>
        </p:txBody>
      </p:sp>
      <p:pic>
        <p:nvPicPr>
          <p:cNvPr id="3072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1700213"/>
            <a:ext cx="9205913" cy="4321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TextBox 2"/>
          <p:cNvSpPr txBox="1">
            <a:spLocks noChangeArrowheads="1"/>
          </p:cNvSpPr>
          <p:nvPr/>
        </p:nvSpPr>
        <p:spPr bwMode="auto">
          <a:xfrm>
            <a:off x="250825" y="6299200"/>
            <a:ext cx="7273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GB" altLang="en-US" sz="1000">
                <a:effectLst/>
                <a:latin typeface="Tahoma" pitchFamily="34" charset="0"/>
                <a:hlinkClick r:id="rId4"/>
              </a:rPr>
              <a:t>http://www.scotland.gov.uk/Publications/2012/10/8988/0</a:t>
            </a:r>
            <a:endParaRPr lang="en-GB" altLang="en-US" sz="1000">
              <a:effectLst/>
              <a:latin typeface="Tahoma" pitchFamily="34" charset="0"/>
            </a:endParaRPr>
          </a:p>
          <a:p>
            <a:pPr eaLnBrk="1" hangingPunct="1">
              <a:spcBef>
                <a:spcPct val="50000"/>
              </a:spcBef>
              <a:buFontTx/>
              <a:buNone/>
            </a:pPr>
            <a:endParaRPr lang="en-GB" altLang="en-US" sz="1000">
              <a:effectLst/>
              <a:latin typeface="Tahoma" pitchFamily="34" charset="0"/>
            </a:endParaRPr>
          </a:p>
        </p:txBody>
      </p:sp>
      <p:sp>
        <p:nvSpPr>
          <p:cNvPr id="30725" name="TextBox 1"/>
          <p:cNvSpPr txBox="1">
            <a:spLocks noChangeArrowheads="1"/>
          </p:cNvSpPr>
          <p:nvPr/>
        </p:nvSpPr>
        <p:spPr bwMode="auto">
          <a:xfrm>
            <a:off x="250825" y="6021388"/>
            <a:ext cx="7273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pPr>
            <a:r>
              <a:rPr lang="en-GB" altLang="en-US" sz="1000">
                <a:effectLst/>
                <a:latin typeface="Tahoma" pitchFamily="34" charset="0"/>
              </a:rPr>
              <a:t>(Age standardised percentages)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7950" y="692150"/>
            <a:ext cx="8785225" cy="1143000"/>
          </a:xfrm>
        </p:spPr>
        <p:txBody>
          <a:bodyPr/>
          <a:lstStyle/>
          <a:p>
            <a:r>
              <a:rPr lang="en-GB" altLang="en-US" smtClean="0"/>
              <a:t>Data Linkage – Scottish Health Ethnicity Linkage Study (SHELS)</a:t>
            </a:r>
            <a:br>
              <a:rPr lang="en-GB" altLang="en-US" smtClean="0"/>
            </a:br>
            <a:endParaRPr lang="en-GB" altLang="en-US" smtClean="0"/>
          </a:p>
        </p:txBody>
      </p:sp>
      <p:sp>
        <p:nvSpPr>
          <p:cNvPr id="21507" name="Content Placeholder 2"/>
          <p:cNvSpPr>
            <a:spLocks noGrp="1"/>
          </p:cNvSpPr>
          <p:nvPr>
            <p:ph idx="1"/>
          </p:nvPr>
        </p:nvSpPr>
        <p:spPr>
          <a:xfrm>
            <a:off x="395288" y="1844675"/>
            <a:ext cx="8229600" cy="5289550"/>
          </a:xfrm>
        </p:spPr>
        <p:txBody>
          <a:bodyPr/>
          <a:lstStyle/>
          <a:p>
            <a:pPr marL="0" indent="0">
              <a:buFont typeface="Wingdings" pitchFamily="2" charset="2"/>
              <a:buNone/>
              <a:defRPr/>
            </a:pPr>
            <a:r>
              <a:rPr lang="en-GB" altLang="en-US" dirty="0" smtClean="0"/>
              <a:t>Topics:</a:t>
            </a:r>
          </a:p>
          <a:p>
            <a:pPr marL="400050" lvl="1" indent="0">
              <a:buFont typeface="Wingdings" pitchFamily="2" charset="2"/>
              <a:buNone/>
              <a:defRPr/>
            </a:pPr>
            <a:r>
              <a:rPr lang="en-GB" altLang="en-US" sz="2400" dirty="0" smtClean="0"/>
              <a:t>heart disease, </a:t>
            </a:r>
          </a:p>
          <a:p>
            <a:pPr marL="400050" lvl="1" indent="0">
              <a:buFont typeface="Wingdings" pitchFamily="2" charset="2"/>
              <a:buNone/>
              <a:defRPr/>
            </a:pPr>
            <a:r>
              <a:rPr lang="en-GB" altLang="en-US" sz="2400" dirty="0" smtClean="0"/>
              <a:t>stroke, </a:t>
            </a:r>
          </a:p>
          <a:p>
            <a:pPr marL="400050" lvl="1" indent="0">
              <a:buFont typeface="Wingdings" pitchFamily="2" charset="2"/>
              <a:buNone/>
              <a:defRPr/>
            </a:pPr>
            <a:r>
              <a:rPr lang="en-GB" altLang="en-US" sz="2400" dirty="0" smtClean="0"/>
              <a:t>cancer, </a:t>
            </a:r>
          </a:p>
          <a:p>
            <a:pPr marL="400050" lvl="1" indent="0">
              <a:buFont typeface="Wingdings" pitchFamily="2" charset="2"/>
              <a:buNone/>
              <a:defRPr/>
            </a:pPr>
            <a:r>
              <a:rPr lang="en-GB" altLang="en-US" sz="2400" dirty="0" smtClean="0"/>
              <a:t>mental health, and </a:t>
            </a:r>
          </a:p>
          <a:p>
            <a:pPr marL="400050" lvl="1" indent="0">
              <a:buFont typeface="Wingdings" pitchFamily="2" charset="2"/>
              <a:buNone/>
              <a:defRPr/>
            </a:pPr>
            <a:r>
              <a:rPr lang="en-GB" altLang="en-US" sz="2400" dirty="0" smtClean="0"/>
              <a:t>the relationship between ethnic group and socioeconomic groups and health. </a:t>
            </a:r>
          </a:p>
          <a:p>
            <a:pPr marL="0" indent="0">
              <a:buFont typeface="Wingdings" pitchFamily="2" charset="2"/>
              <a:buNone/>
              <a:defRPr/>
            </a:pPr>
            <a:r>
              <a:rPr lang="en-GB" altLang="en-US" dirty="0" smtClean="0"/>
              <a:t>A final phase is underway on infectious diseases and all cause morbidity and mortality.</a:t>
            </a:r>
          </a:p>
          <a:p>
            <a:pPr marL="0" indent="0">
              <a:buFont typeface="Wingdings" pitchFamily="2" charset="2"/>
              <a:buNone/>
              <a:defRPr/>
            </a:pPr>
            <a:r>
              <a:rPr lang="en-GB" altLang="en-US" dirty="0" smtClean="0"/>
              <a:t>Planning for 2011 census linkage is underway</a:t>
            </a:r>
          </a:p>
          <a:p>
            <a:pPr marL="457200" lvl="1" indent="0">
              <a:buFont typeface="Wingdings" pitchFamily="2" charset="2"/>
              <a:buNone/>
              <a:defRPr/>
            </a:pPr>
            <a:r>
              <a:rPr lang="en-GB" sz="1000" dirty="0" smtClean="0"/>
              <a:t>See: Bhopal </a:t>
            </a:r>
            <a:r>
              <a:rPr lang="en-GB" sz="1000" dirty="0"/>
              <a:t>R, Fischbacher C, </a:t>
            </a:r>
            <a:r>
              <a:rPr lang="en-GB" sz="1000" dirty="0" err="1"/>
              <a:t>Povey</a:t>
            </a:r>
            <a:r>
              <a:rPr lang="en-GB" sz="1000" dirty="0"/>
              <a:t> C, Chalmers J, Mueller G, Steiner M, et al. Cohort profile: Scottish health and ethnicity linkage study of 4.65 million people exploring ethnic variations in disease in Scotland. </a:t>
            </a:r>
            <a:r>
              <a:rPr lang="en-GB" sz="1000" dirty="0" err="1"/>
              <a:t>Int</a:t>
            </a:r>
            <a:r>
              <a:rPr lang="en-GB" sz="1000" dirty="0"/>
              <a:t> J </a:t>
            </a:r>
            <a:r>
              <a:rPr lang="en-GB" sz="1000" dirty="0" err="1"/>
              <a:t>Epidemiol</a:t>
            </a:r>
            <a:r>
              <a:rPr lang="en-GB" sz="1000" dirty="0"/>
              <a:t> 2011 10;40(5):1168-1175 </a:t>
            </a:r>
            <a:r>
              <a:rPr lang="en-GB" sz="1000" u="sng" dirty="0">
                <a:hlinkClick r:id="rId3"/>
              </a:rPr>
              <a:t>http://ije.oxfordjournals.org/content/40/5/1168.full</a:t>
            </a:r>
            <a:r>
              <a:rPr lang="en-GB" sz="1000" dirty="0"/>
              <a:t>. </a:t>
            </a:r>
          </a:p>
          <a:p>
            <a:pPr marL="457200" lvl="1" indent="0">
              <a:buFont typeface="Wingdings" pitchFamily="2" charset="2"/>
              <a:buNone/>
              <a:defRPr/>
            </a:pPr>
            <a:endParaRPr lang="en-GB" altLang="en-US" sz="1000" dirty="0" smtClean="0">
              <a:effectLst>
                <a:outerShdw blurRad="38100" dist="38100" dir="2700000" algn="tl">
                  <a:srgbClr val="000000">
                    <a:alpha val="43137"/>
                  </a:srgbClr>
                </a:outerShdw>
              </a:effectLst>
            </a:endParaRPr>
          </a:p>
          <a:p>
            <a:pPr>
              <a:defRPr/>
            </a:pPr>
            <a:endParaRPr lang="en-GB"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74259"/>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14683" hangingPunct="0">
              <a:lnSpc>
                <a:spcPct val="93000"/>
              </a:lnSpc>
              <a:spcBef>
                <a:spcPct val="0"/>
              </a:spcBef>
              <a:buClr>
                <a:srgbClr val="000000"/>
              </a:buClr>
              <a:buSzPct val="45000"/>
              <a:buNone/>
            </a:pPr>
            <a:r>
              <a:rPr lang="en-GB" altLang="en-US" sz="2000" b="1" dirty="0">
                <a:effectLst/>
                <a:latin typeface="Arial" charset="0"/>
              </a:rPr>
              <a:t>First myocardial infarction age adjusted risk ratios with 95% CI 1 May 2001 to 30 April 2008 in people 30–74 years, by ethnic group and sex.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726356"/>
            <a:ext cx="4536504" cy="57467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7504" y="6502521"/>
            <a:ext cx="6880096" cy="329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14683" hangingPunct="0">
              <a:lnSpc>
                <a:spcPct val="93000"/>
              </a:lnSpc>
              <a:spcBef>
                <a:spcPct val="0"/>
              </a:spcBef>
              <a:buClr>
                <a:srgbClr val="000000"/>
              </a:buClr>
              <a:buSzPct val="45000"/>
              <a:buNone/>
            </a:pPr>
            <a:r>
              <a:rPr lang="en-GB" altLang="en-US" sz="1100" b="1" dirty="0">
                <a:effectLst/>
                <a:latin typeface="Arial" charset="0"/>
              </a:rPr>
              <a:t>Bansal N et al. BMJ Open </a:t>
            </a:r>
            <a:r>
              <a:rPr lang="en-GB" altLang="en-US" sz="1100" b="1" dirty="0" smtClean="0">
                <a:effectLst/>
                <a:latin typeface="Arial" charset="0"/>
              </a:rPr>
              <a:t>2013; </a:t>
            </a:r>
            <a:r>
              <a:rPr lang="en-GB" altLang="en-US" sz="1100" b="1" dirty="0" smtClean="0">
                <a:effectLst/>
                <a:latin typeface="Arial" charset="0"/>
                <a:hlinkClick r:id="rId5"/>
              </a:rPr>
              <a:t>http</a:t>
            </a:r>
            <a:r>
              <a:rPr lang="en-GB" altLang="en-US" sz="1100" b="1" dirty="0">
                <a:effectLst/>
                <a:latin typeface="Arial" charset="0"/>
                <a:hlinkClick r:id="rId5"/>
              </a:rPr>
              <a:t>://</a:t>
            </a:r>
            <a:r>
              <a:rPr lang="en-GB" altLang="en-US" sz="1100" b="1" dirty="0" smtClean="0">
                <a:effectLst/>
                <a:latin typeface="Arial" charset="0"/>
                <a:hlinkClick r:id="rId5"/>
              </a:rPr>
              <a:t>bmjopen.bmj.com/content/3/9/e003415.full.pdf+html</a:t>
            </a:r>
            <a:endParaRPr lang="en-GB" altLang="en-US" sz="1100" b="1" dirty="0" smtClean="0">
              <a:effectLst/>
              <a:latin typeface="Arial" charset="0"/>
            </a:endParaRPr>
          </a:p>
          <a:p>
            <a:pPr defTabSz="414683" hangingPunct="0">
              <a:lnSpc>
                <a:spcPct val="93000"/>
              </a:lnSpc>
              <a:spcBef>
                <a:spcPct val="0"/>
              </a:spcBef>
              <a:buClr>
                <a:srgbClr val="000000"/>
              </a:buClr>
              <a:buSzPct val="45000"/>
              <a:buNone/>
            </a:pPr>
            <a:endParaRPr lang="en-GB" altLang="en-US" sz="1100" b="1" dirty="0" smtClean="0">
              <a:solidFill>
                <a:schemeClr val="accent2"/>
              </a:solidFill>
              <a:effectLst/>
              <a:latin typeface="Arial" charset="0"/>
            </a:endParaRPr>
          </a:p>
          <a:p>
            <a:pPr defTabSz="414683" hangingPunct="0">
              <a:lnSpc>
                <a:spcPct val="93000"/>
              </a:lnSpc>
              <a:spcBef>
                <a:spcPct val="0"/>
              </a:spcBef>
              <a:buClr>
                <a:srgbClr val="000000"/>
              </a:buClr>
              <a:buSzPct val="45000"/>
              <a:buNone/>
            </a:pPr>
            <a:endParaRPr lang="en-GB" altLang="en-US" sz="1100" b="1" dirty="0">
              <a:effectLst/>
              <a:latin typeface="Arial" charset="0"/>
            </a:endParaRPr>
          </a:p>
        </p:txBody>
      </p:sp>
      <p:sp>
        <p:nvSpPr>
          <p:cNvPr id="2" name="TextBox 1"/>
          <p:cNvSpPr txBox="1"/>
          <p:nvPr/>
        </p:nvSpPr>
        <p:spPr>
          <a:xfrm>
            <a:off x="306125" y="1052736"/>
            <a:ext cx="1438248" cy="1200329"/>
          </a:xfrm>
          <a:prstGeom prst="rect">
            <a:avLst/>
          </a:prstGeom>
          <a:noFill/>
        </p:spPr>
        <p:txBody>
          <a:bodyPr wrap="square" rtlCol="0">
            <a:spAutoFit/>
          </a:bodyPr>
          <a:lstStyle/>
          <a:p>
            <a:pPr>
              <a:buNone/>
            </a:pPr>
            <a:r>
              <a:rPr lang="en-GB" dirty="0" smtClean="0">
                <a:effectLst/>
              </a:rPr>
              <a:t>(a) Age adjusted only</a:t>
            </a:r>
            <a:endParaRPr lang="en-GB" dirty="0">
              <a:effectLst/>
            </a:endParaRPr>
          </a:p>
        </p:txBody>
      </p:sp>
      <p:sp>
        <p:nvSpPr>
          <p:cNvPr id="3" name="TextBox 2"/>
          <p:cNvSpPr txBox="1"/>
          <p:nvPr/>
        </p:nvSpPr>
        <p:spPr>
          <a:xfrm>
            <a:off x="334026" y="3789040"/>
            <a:ext cx="1582264" cy="1569660"/>
          </a:xfrm>
          <a:prstGeom prst="rect">
            <a:avLst/>
          </a:prstGeom>
          <a:noFill/>
        </p:spPr>
        <p:txBody>
          <a:bodyPr wrap="square" rtlCol="0">
            <a:spAutoFit/>
          </a:bodyPr>
          <a:lstStyle/>
          <a:p>
            <a:pPr>
              <a:buNone/>
            </a:pPr>
            <a:r>
              <a:rPr lang="en-GB" dirty="0" smtClean="0">
                <a:effectLst/>
              </a:rPr>
              <a:t>(b) Age and education adjusted</a:t>
            </a:r>
            <a:endParaRPr lang="en-GB" dirty="0">
              <a:effectLst/>
            </a:endParaRPr>
          </a:p>
        </p:txBody>
      </p:sp>
    </p:spTree>
    <p:extLst>
      <p:ext uri="{BB962C8B-B14F-4D97-AF65-F5344CB8AC3E}">
        <p14:creationId xmlns:p14="http://schemas.microsoft.com/office/powerpoint/2010/main" val="99095190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p:bldP spid="3"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1143000"/>
          </a:xfrm>
        </p:spPr>
        <p:txBody>
          <a:bodyPr/>
          <a:lstStyle/>
          <a:p>
            <a:r>
              <a:rPr lang="en-GB" altLang="en-US" sz="3200" b="1" dirty="0"/>
              <a:t>Percentage change in age-adjusted </a:t>
            </a:r>
            <a:r>
              <a:rPr lang="en-GB" altLang="en-US" sz="3200" b="1" dirty="0" smtClean="0"/>
              <a:t>risk ratio for </a:t>
            </a:r>
            <a:r>
              <a:rPr lang="en-GB" altLang="en-US" sz="3200" b="1" dirty="0"/>
              <a:t>CVD following further adjustment for census derived socio-economic variables</a:t>
            </a:r>
            <a:r>
              <a:rPr lang="en-GB" altLang="en-US" sz="3200" dirty="0"/>
              <a:t/>
            </a:r>
            <a:br>
              <a:rPr lang="en-GB" altLang="en-US" sz="3200" dirty="0"/>
            </a:br>
            <a:endParaRPr lang="en-GB" sz="3200" dirty="0"/>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2522914343"/>
              </p:ext>
            </p:extLst>
          </p:nvPr>
        </p:nvGraphicFramePr>
        <p:xfrm>
          <a:off x="395536" y="1556793"/>
          <a:ext cx="8280920" cy="3675585"/>
        </p:xfrm>
        <a:graphic>
          <a:graphicData uri="http://schemas.openxmlformats.org/drawingml/2006/table">
            <a:tbl>
              <a:tblPr/>
              <a:tblGrid>
                <a:gridCol w="3821963"/>
                <a:gridCol w="2335644"/>
                <a:gridCol w="2123313"/>
              </a:tblGrid>
              <a:tr h="237370">
                <a:tc>
                  <a:txBody>
                    <a:bodyPr/>
                    <a:lstStyle/>
                    <a:p>
                      <a:pPr algn="l" fontAlgn="b"/>
                      <a:endParaRPr lang="en-GB" sz="16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600" b="1" i="0" u="none" strike="noStrike" dirty="0" smtClean="0">
                          <a:solidFill>
                            <a:srgbClr val="000000"/>
                          </a:solidFill>
                          <a:effectLst/>
                          <a:latin typeface="+mn-lt"/>
                        </a:rPr>
                        <a:t>Change after adjustment for :</a:t>
                      </a:r>
                      <a:endParaRPr lang="en-GB" sz="1600" b="1" i="0" u="none" strike="noStrike" dirty="0" smtClean="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6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53">
                <a:tc>
                  <a:txBody>
                    <a:bodyPr/>
                    <a:lstStyle/>
                    <a:p>
                      <a:pPr algn="l" fontAlgn="b"/>
                      <a:r>
                        <a:rPr lang="en-GB" sz="1600" b="1" i="0" u="none" strike="noStrike" dirty="0">
                          <a:solidFill>
                            <a:srgbClr val="000000"/>
                          </a:solidFill>
                          <a:effectLst/>
                          <a:latin typeface="Arial"/>
                        </a:rPr>
                        <a:t>Ethnic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smtClean="0">
                          <a:solidFill>
                            <a:srgbClr val="000000"/>
                          </a:solidFill>
                          <a:effectLst/>
                          <a:latin typeface="Arial"/>
                        </a:rPr>
                        <a:t>Individual NS-</a:t>
                      </a:r>
                      <a:r>
                        <a:rPr lang="en-GB" sz="1600" b="1" i="0" u="none" strike="noStrike" dirty="0" err="1" smtClean="0">
                          <a:solidFill>
                            <a:srgbClr val="000000"/>
                          </a:solidFill>
                          <a:effectLst/>
                          <a:latin typeface="Arial"/>
                        </a:rPr>
                        <a:t>SeC</a:t>
                      </a:r>
                      <a:r>
                        <a:rPr lang="en-GB" sz="1600" b="1" i="0" u="none" strike="noStrike" dirty="0" smtClean="0">
                          <a:solidFill>
                            <a:srgbClr val="000000"/>
                          </a:solidFill>
                          <a:effectLst/>
                          <a:latin typeface="Arial"/>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Arial"/>
                        </a:rPr>
                        <a:t>Economic </a:t>
                      </a:r>
                      <a:r>
                        <a:rPr lang="en-GB" sz="1600" b="1" i="0" u="none" strike="noStrike" dirty="0" smtClean="0">
                          <a:solidFill>
                            <a:srgbClr val="000000"/>
                          </a:solidFill>
                          <a:effectLst/>
                          <a:latin typeface="Arial"/>
                        </a:rPr>
                        <a:t>activity**</a:t>
                      </a:r>
                      <a:endParaRPr lang="en-GB" sz="16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542">
                <a:tc>
                  <a:txBody>
                    <a:bodyPr/>
                    <a:lstStyle/>
                    <a:p>
                      <a:pPr algn="l" fontAlgn="b"/>
                      <a:r>
                        <a:rPr lang="en-GB" sz="1600" b="1" i="0" u="none" strike="noStrike">
                          <a:solidFill>
                            <a:srgbClr val="000000"/>
                          </a:solidFill>
                          <a:effectLst/>
                          <a:latin typeface="Arial"/>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46">
                <a:tc>
                  <a:txBody>
                    <a:bodyPr/>
                    <a:lstStyle/>
                    <a:p>
                      <a:pPr algn="l" fontAlgn="b"/>
                      <a:r>
                        <a:rPr lang="en-GB" sz="1600" b="1" i="0" u="none" strike="noStrike" dirty="0">
                          <a:solidFill>
                            <a:srgbClr val="000000"/>
                          </a:solidFill>
                          <a:effectLst/>
                          <a:latin typeface="Arial"/>
                        </a:rPr>
                        <a:t>    Other </a:t>
                      </a:r>
                      <a:r>
                        <a:rPr lang="en-GB" sz="1600" b="1" i="0" u="none" strike="noStrike" dirty="0" smtClean="0">
                          <a:solidFill>
                            <a:srgbClr val="000000"/>
                          </a:solidFill>
                          <a:effectLst/>
                          <a:latin typeface="Arial"/>
                        </a:rPr>
                        <a:t>White British</a:t>
                      </a:r>
                      <a:endParaRPr lang="en-GB" sz="16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FF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46">
                <a:tc>
                  <a:txBody>
                    <a:bodyPr/>
                    <a:lstStyle/>
                    <a:p>
                      <a:pPr algn="l" fontAlgn="b"/>
                      <a:r>
                        <a:rPr lang="en-GB" sz="1600" b="1" i="0" u="none" strike="noStrike">
                          <a:solidFill>
                            <a:srgbClr val="000000"/>
                          </a:solidFill>
                          <a:effectLst/>
                          <a:latin typeface="Arial"/>
                        </a:rPr>
                        <a:t>    Indian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FF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46">
                <a:tc>
                  <a:txBody>
                    <a:bodyPr/>
                    <a:lstStyle/>
                    <a:p>
                      <a:pPr algn="l" fontAlgn="b"/>
                      <a:r>
                        <a:rPr lang="en-GB" sz="1600" b="1" i="0" u="none" strike="noStrike">
                          <a:solidFill>
                            <a:srgbClr val="000000"/>
                          </a:solidFill>
                          <a:effectLst/>
                          <a:latin typeface="Arial"/>
                        </a:rPr>
                        <a:t>    Pakistani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FF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46">
                <a:tc>
                  <a:txBody>
                    <a:bodyPr/>
                    <a:lstStyle/>
                    <a:p>
                      <a:pPr algn="l" fontAlgn="b"/>
                      <a:r>
                        <a:rPr lang="en-GB" sz="1600" b="1" i="0" u="none" strike="noStrike" dirty="0">
                          <a:solidFill>
                            <a:srgbClr val="000000"/>
                          </a:solidFill>
                          <a:effectLst/>
                          <a:latin typeface="Arial"/>
                        </a:rPr>
                        <a:t>    Black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46">
                <a:tc>
                  <a:txBody>
                    <a:bodyPr/>
                    <a:lstStyle/>
                    <a:p>
                      <a:pPr algn="l" fontAlgn="b"/>
                      <a:r>
                        <a:rPr lang="en-GB" sz="1600" b="1" i="0" u="none" strike="noStrike" dirty="0" smtClean="0">
                          <a:solidFill>
                            <a:srgbClr val="000000"/>
                          </a:solidFill>
                          <a:effectLst/>
                          <a:latin typeface="Arial"/>
                        </a:rPr>
                        <a:t>Female</a:t>
                      </a:r>
                      <a:endParaRPr lang="en-GB" sz="16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46">
                <a:tc>
                  <a:txBody>
                    <a:bodyPr/>
                    <a:lstStyle/>
                    <a:p>
                      <a:pPr algn="l" fontAlgn="b"/>
                      <a:r>
                        <a:rPr lang="en-GB" sz="1600" b="1" i="0" u="none" strike="noStrike" dirty="0">
                          <a:solidFill>
                            <a:srgbClr val="000000"/>
                          </a:solidFill>
                          <a:effectLst/>
                          <a:latin typeface="Arial"/>
                        </a:rPr>
                        <a:t>    Other </a:t>
                      </a:r>
                      <a:r>
                        <a:rPr lang="en-GB" sz="1600" b="1" i="0" u="none" strike="noStrike" dirty="0" smtClean="0">
                          <a:solidFill>
                            <a:srgbClr val="000000"/>
                          </a:solidFill>
                          <a:effectLst/>
                          <a:latin typeface="Arial"/>
                        </a:rPr>
                        <a:t>White British</a:t>
                      </a:r>
                      <a:endParaRPr lang="en-GB" sz="16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FF0000"/>
                          </a:solidFill>
                          <a:effectLst/>
                          <a:latin typeface="Arial"/>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46">
                <a:tc>
                  <a:txBody>
                    <a:bodyPr/>
                    <a:lstStyle/>
                    <a:p>
                      <a:pPr algn="l" fontAlgn="b"/>
                      <a:r>
                        <a:rPr lang="en-GB" sz="1600" b="1" i="0" u="none" strike="noStrike">
                          <a:solidFill>
                            <a:srgbClr val="000000"/>
                          </a:solidFill>
                          <a:effectLst/>
                          <a:latin typeface="Arial"/>
                        </a:rPr>
                        <a:t>    Indian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FF0000"/>
                          </a:solidFill>
                          <a:effectLst/>
                          <a:latin typeface="Arial"/>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smtClean="0">
                          <a:solidFill>
                            <a:srgbClr val="000000"/>
                          </a:solidFill>
                          <a:effectLst/>
                          <a:latin typeface="Arial"/>
                        </a:rPr>
                        <a:t>−5%</a:t>
                      </a:r>
                      <a:endParaRPr lang="en-GB" sz="2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46">
                <a:tc>
                  <a:txBody>
                    <a:bodyPr/>
                    <a:lstStyle/>
                    <a:p>
                      <a:pPr algn="l" fontAlgn="b"/>
                      <a:r>
                        <a:rPr lang="en-GB" sz="1600" b="1" i="0" u="none" strike="noStrike">
                          <a:solidFill>
                            <a:srgbClr val="000000"/>
                          </a:solidFill>
                          <a:effectLst/>
                          <a:latin typeface="Arial"/>
                        </a:rPr>
                        <a:t>    Pakistani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FF0000"/>
                          </a:solidFill>
                          <a:effectLst/>
                          <a:latin typeface="Arial"/>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46">
                <a:tc>
                  <a:txBody>
                    <a:bodyPr/>
                    <a:lstStyle/>
                    <a:p>
                      <a:pPr algn="l" fontAlgn="b"/>
                      <a:r>
                        <a:rPr lang="en-GB" sz="1600" b="1" i="0" u="none" strike="noStrike" dirty="0">
                          <a:solidFill>
                            <a:srgbClr val="000000"/>
                          </a:solidFill>
                          <a:effectLst/>
                          <a:latin typeface="Arial"/>
                        </a:rPr>
                        <a:t>    Black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Arial"/>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9" name="TextBox 18"/>
          <p:cNvSpPr txBox="1"/>
          <p:nvPr/>
        </p:nvSpPr>
        <p:spPr>
          <a:xfrm>
            <a:off x="202343" y="6176552"/>
            <a:ext cx="8328970" cy="854080"/>
          </a:xfrm>
          <a:prstGeom prst="rect">
            <a:avLst/>
          </a:prstGeom>
          <a:noFill/>
        </p:spPr>
        <p:txBody>
          <a:bodyPr wrap="square" rtlCol="0">
            <a:spAutoFit/>
          </a:bodyPr>
          <a:lstStyle/>
          <a:p>
            <a:pPr>
              <a:buNone/>
            </a:pPr>
            <a:r>
              <a:rPr lang="en-GB" altLang="en-US" sz="1100" dirty="0" smtClean="0">
                <a:effectLst/>
              </a:rPr>
              <a:t>Adapted from table 2 in Fischbacher </a:t>
            </a:r>
            <a:r>
              <a:rPr lang="en-GB" altLang="en-US" sz="1100" dirty="0">
                <a:effectLst/>
              </a:rPr>
              <a:t>C,M., </a:t>
            </a:r>
            <a:r>
              <a:rPr lang="en-GB" altLang="en-US" sz="1100" dirty="0" err="1">
                <a:effectLst/>
              </a:rPr>
              <a:t>Cezard</a:t>
            </a:r>
            <a:r>
              <a:rPr lang="en-GB" altLang="en-US" sz="1100" dirty="0">
                <a:effectLst/>
              </a:rPr>
              <a:t> G, Bhopal RS, Pearce J, Bansal N. Measures of socioeconomic position are not consistently associated with ethnic differences in cardiovascular disease in Scotland: methods from the Scottish Health and Ethnicity Linkage Study (SHELS). </a:t>
            </a:r>
            <a:r>
              <a:rPr lang="en-GB" altLang="en-US" sz="1100" dirty="0" err="1">
                <a:effectLst/>
              </a:rPr>
              <a:t>Int</a:t>
            </a:r>
            <a:r>
              <a:rPr lang="en-GB" altLang="en-US" sz="1100" dirty="0">
                <a:effectLst/>
              </a:rPr>
              <a:t> J </a:t>
            </a:r>
            <a:r>
              <a:rPr lang="en-GB" altLang="en-US" sz="1100" dirty="0" err="1">
                <a:effectLst/>
              </a:rPr>
              <a:t>Epidemiol</a:t>
            </a:r>
            <a:r>
              <a:rPr lang="en-GB" altLang="en-US" sz="1100" dirty="0">
                <a:effectLst/>
              </a:rPr>
              <a:t> 2013 12/19;43(1):129-139 </a:t>
            </a:r>
            <a:r>
              <a:rPr lang="en-GB" altLang="en-US" sz="1100" u="sng" dirty="0">
                <a:effectLst/>
                <a:hlinkClick r:id="rId3"/>
              </a:rPr>
              <a:t>http://ije.oxfordjournals.org/content/43/1/129</a:t>
            </a:r>
            <a:r>
              <a:rPr lang="en-GB" altLang="en-US" sz="1100" dirty="0">
                <a:effectLst/>
              </a:rPr>
              <a:t>. </a:t>
            </a:r>
          </a:p>
          <a:p>
            <a:pPr>
              <a:buNone/>
            </a:pPr>
            <a:endParaRPr lang="en-GB" sz="1100" dirty="0">
              <a:effectLst/>
              <a:latin typeface="+mn-lt"/>
            </a:endParaRPr>
          </a:p>
        </p:txBody>
      </p:sp>
      <p:sp>
        <p:nvSpPr>
          <p:cNvPr id="20" name="TextBox 19"/>
          <p:cNvSpPr txBox="1"/>
          <p:nvPr/>
        </p:nvSpPr>
        <p:spPr>
          <a:xfrm>
            <a:off x="202342" y="5229200"/>
            <a:ext cx="8690137" cy="1246495"/>
          </a:xfrm>
          <a:prstGeom prst="rect">
            <a:avLst/>
          </a:prstGeom>
          <a:noFill/>
        </p:spPr>
        <p:txBody>
          <a:bodyPr wrap="square" rtlCol="0">
            <a:spAutoFit/>
          </a:bodyPr>
          <a:lstStyle/>
          <a:p>
            <a:pPr>
              <a:spcBef>
                <a:spcPts val="0"/>
              </a:spcBef>
              <a:buNone/>
            </a:pPr>
            <a:r>
              <a:rPr lang="en-GB" sz="1000" b="1" dirty="0" smtClean="0">
                <a:solidFill>
                  <a:srgbClr val="000000"/>
                </a:solidFill>
                <a:effectLst/>
                <a:latin typeface="Arial"/>
              </a:rPr>
              <a:t>*Four categories from   1 Managerial </a:t>
            </a:r>
            <a:r>
              <a:rPr lang="en-GB" sz="1000" b="1" dirty="0">
                <a:solidFill>
                  <a:srgbClr val="000000"/>
                </a:solidFill>
                <a:effectLst/>
                <a:latin typeface="Arial"/>
              </a:rPr>
              <a:t>and P</a:t>
            </a:r>
            <a:r>
              <a:rPr lang="en-GB" sz="1000" b="1" dirty="0" smtClean="0">
                <a:solidFill>
                  <a:srgbClr val="000000"/>
                </a:solidFill>
                <a:effectLst/>
                <a:latin typeface="Arial"/>
              </a:rPr>
              <a:t>rofessional to 2 Intermediate to 3 Routine and manual to 4 Never worked and long term unemployed.</a:t>
            </a:r>
          </a:p>
          <a:p>
            <a:pPr>
              <a:spcBef>
                <a:spcPts val="0"/>
              </a:spcBef>
              <a:buNone/>
            </a:pPr>
            <a:r>
              <a:rPr lang="en-GB" sz="1000" b="1" dirty="0" smtClean="0">
                <a:solidFill>
                  <a:srgbClr val="000000"/>
                </a:solidFill>
                <a:effectLst/>
                <a:latin typeface="Arial"/>
              </a:rPr>
              <a:t>** Any compared to no economic activity in last week</a:t>
            </a:r>
          </a:p>
          <a:p>
            <a:pPr>
              <a:spcBef>
                <a:spcPts val="0"/>
              </a:spcBef>
              <a:buNone/>
            </a:pPr>
            <a:r>
              <a:rPr lang="en-GB" sz="1000" b="1" dirty="0" smtClean="0">
                <a:solidFill>
                  <a:srgbClr val="000000"/>
                </a:solidFill>
                <a:effectLst/>
                <a:latin typeface="Arial"/>
              </a:rPr>
              <a:t>Percentage changes are changes in relative risks  after adjustment for each factor separately,  calculated  in relation to the risk for White </a:t>
            </a:r>
            <a:r>
              <a:rPr lang="en-GB" sz="1000" b="1" dirty="0">
                <a:solidFill>
                  <a:srgbClr val="000000"/>
                </a:solidFill>
                <a:effectLst/>
                <a:latin typeface="Arial"/>
              </a:rPr>
              <a:t>Scottish  which </a:t>
            </a:r>
            <a:r>
              <a:rPr lang="en-GB" sz="1000" b="1" dirty="0" smtClean="0">
                <a:solidFill>
                  <a:srgbClr val="000000"/>
                </a:solidFill>
                <a:effectLst/>
                <a:latin typeface="Arial"/>
              </a:rPr>
              <a:t>provides a baseline value </a:t>
            </a:r>
            <a:r>
              <a:rPr lang="en-GB" sz="1000" b="1" dirty="0">
                <a:solidFill>
                  <a:srgbClr val="000000"/>
                </a:solidFill>
                <a:effectLst/>
                <a:latin typeface="Arial"/>
              </a:rPr>
              <a:t>of 1.</a:t>
            </a:r>
          </a:p>
          <a:p>
            <a:pPr>
              <a:spcBef>
                <a:spcPts val="0"/>
              </a:spcBef>
              <a:buNone/>
            </a:pPr>
            <a:endParaRPr lang="en-GB" sz="1000" b="1" dirty="0">
              <a:solidFill>
                <a:srgbClr val="000000"/>
              </a:solidFill>
              <a:effectLst/>
              <a:latin typeface="Arial"/>
            </a:endParaRPr>
          </a:p>
          <a:p>
            <a:pPr>
              <a:buNone/>
            </a:pPr>
            <a:endParaRPr lang="en-GB" sz="1000" dirty="0">
              <a:effectLst/>
              <a:latin typeface="Arial" panose="020B0604020202020204" pitchFamily="34" charset="0"/>
              <a:cs typeface="Arial" panose="020B0604020202020204" pitchFamily="34" charset="0"/>
            </a:endParaRPr>
          </a:p>
        </p:txBody>
      </p:sp>
      <p:sp>
        <p:nvSpPr>
          <p:cNvPr id="3" name="TextBox 2"/>
          <p:cNvSpPr txBox="1"/>
          <p:nvPr/>
        </p:nvSpPr>
        <p:spPr>
          <a:xfrm>
            <a:off x="198398" y="3688568"/>
            <a:ext cx="8690136" cy="1569660"/>
          </a:xfrm>
          <a:prstGeom prst="rect">
            <a:avLst/>
          </a:prstGeom>
          <a:solidFill>
            <a:schemeClr val="bg1"/>
          </a:solidFill>
        </p:spPr>
        <p:txBody>
          <a:bodyPr wrap="square" rtlCol="0">
            <a:spAutoFit/>
          </a:bodyPr>
          <a:lstStyle/>
          <a:p>
            <a:endParaRPr lang="en-GB" dirty="0" smtClean="0"/>
          </a:p>
          <a:p>
            <a:endParaRPr lang="en-GB" dirty="0"/>
          </a:p>
          <a:p>
            <a:endParaRPr lang="en-GB" dirty="0"/>
          </a:p>
        </p:txBody>
      </p:sp>
    </p:spTree>
    <p:extLst>
      <p:ext uri="{BB962C8B-B14F-4D97-AF65-F5344CB8AC3E}">
        <p14:creationId xmlns:p14="http://schemas.microsoft.com/office/powerpoint/2010/main" val="2448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50825" y="274638"/>
            <a:ext cx="8713663" cy="1143000"/>
          </a:xfrm>
        </p:spPr>
        <p:txBody>
          <a:bodyPr/>
          <a:lstStyle/>
          <a:p>
            <a:r>
              <a:rPr lang="en-GB" altLang="en-US" sz="2400" b="1" dirty="0" smtClean="0"/>
              <a:t>Heat map showing the hazard ratios for all-cause mortality (95% CI) by social class, unemployment and ethnicity for those aged 16-64 years in April 1991 (1991-2009)</a:t>
            </a:r>
            <a:endParaRPr lang="en-GB" altLang="en-US" sz="2400" dirty="0" smtClean="0"/>
          </a:p>
        </p:txBody>
      </p:sp>
      <p:pic>
        <p:nvPicPr>
          <p:cNvPr id="337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8906" y="2204864"/>
            <a:ext cx="8866188" cy="2305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825" y="4797425"/>
            <a:ext cx="8642350" cy="1646238"/>
          </a:xfrm>
          <a:prstGeom prst="rect">
            <a:avLst/>
          </a:prstGeom>
        </p:spPr>
        <p:txBody>
          <a:bodyPr>
            <a:spAutoFit/>
          </a:bodyPr>
          <a:lstStyle/>
          <a:p>
            <a:pPr>
              <a:buFontTx/>
              <a:buNone/>
              <a:defRPr/>
            </a:pPr>
            <a:r>
              <a:rPr lang="en-US" dirty="0"/>
              <a:t>*</a:t>
            </a:r>
            <a:r>
              <a:rPr lang="en-US" sz="1400" dirty="0">
                <a:effectLst/>
              </a:rPr>
              <a:t>It was not possible to calculate a hazard ratio for these groups because of the small number of deaths</a:t>
            </a:r>
          </a:p>
          <a:p>
            <a:pPr>
              <a:buFontTx/>
              <a:buNone/>
              <a:defRPr/>
            </a:pPr>
            <a:endParaRPr lang="en-US" sz="1400" dirty="0">
              <a:effectLst/>
            </a:endParaRPr>
          </a:p>
          <a:p>
            <a:pPr>
              <a:buFontTx/>
              <a:buNone/>
              <a:defRPr/>
            </a:pPr>
            <a:r>
              <a:rPr lang="en-GB" sz="1400" dirty="0">
                <a:effectLst/>
              </a:rPr>
              <a:t>Millard A.D., Raab G., </a:t>
            </a:r>
            <a:r>
              <a:rPr lang="en-GB" sz="1400" dirty="0" err="1">
                <a:effectLst/>
              </a:rPr>
              <a:t>Lewsey</a:t>
            </a:r>
            <a:r>
              <a:rPr lang="en-GB" sz="1400" dirty="0">
                <a:effectLst/>
              </a:rPr>
              <a:t> J., Eaglesham P., Craig P., Ralston, K., McCartney </a:t>
            </a:r>
            <a:r>
              <a:rPr lang="en-GB" sz="1400" dirty="0" smtClean="0">
                <a:effectLst/>
              </a:rPr>
              <a:t>G., </a:t>
            </a:r>
            <a:r>
              <a:rPr lang="en-GB" sz="1400" i="1" dirty="0">
                <a:effectLst/>
              </a:rPr>
              <a:t>Equality, inequality and mortality in Scotland</a:t>
            </a:r>
            <a:r>
              <a:rPr lang="en-GB" sz="1400" dirty="0">
                <a:effectLst/>
              </a:rPr>
              <a:t> (unpublished draft report)</a:t>
            </a:r>
          </a:p>
          <a:p>
            <a:pPr>
              <a:buFontTx/>
              <a:buNone/>
              <a:defRPr/>
            </a:pPr>
            <a:endParaRPr lang="en-GB" sz="1400" dirty="0">
              <a:effectLst/>
            </a:endParaRPr>
          </a:p>
        </p:txBody>
      </p:sp>
      <p:sp>
        <p:nvSpPr>
          <p:cNvPr id="2" name="Oval 1"/>
          <p:cNvSpPr/>
          <p:nvPr/>
        </p:nvSpPr>
        <p:spPr>
          <a:xfrm>
            <a:off x="3709674" y="3702766"/>
            <a:ext cx="2952328" cy="1225550"/>
          </a:xfrm>
          <a:prstGeom prst="ellipse">
            <a:avLst/>
          </a:prstGeom>
          <a:solidFill>
            <a:schemeClr val="tx2">
              <a:lumMod val="75000"/>
              <a:lumOff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en-GB" dirty="0" smtClean="0"/>
              <a:t>2.3 (0.38-14)</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850900"/>
          </a:xfrm>
        </p:spPr>
        <p:txBody>
          <a:bodyPr/>
          <a:lstStyle/>
          <a:p>
            <a:r>
              <a:rPr lang="en-GB" altLang="en-US" smtClean="0"/>
              <a:t>Final key summary points</a:t>
            </a:r>
          </a:p>
        </p:txBody>
      </p:sp>
      <p:sp>
        <p:nvSpPr>
          <p:cNvPr id="34819" name="Content Placeholder 2"/>
          <p:cNvSpPr>
            <a:spLocks noGrp="1"/>
          </p:cNvSpPr>
          <p:nvPr>
            <p:ph idx="1"/>
          </p:nvPr>
        </p:nvSpPr>
        <p:spPr>
          <a:xfrm>
            <a:off x="457200" y="1196975"/>
            <a:ext cx="8229600" cy="4929188"/>
          </a:xfrm>
        </p:spPr>
        <p:txBody>
          <a:bodyPr/>
          <a:lstStyle/>
          <a:p>
            <a:r>
              <a:rPr lang="en-US" altLang="en-US" smtClean="0"/>
              <a:t>A lot of quantitative demographic data available </a:t>
            </a:r>
          </a:p>
          <a:p>
            <a:r>
              <a:rPr lang="en-US" altLang="en-US" smtClean="0"/>
              <a:t>Less immediately available are data on health by ethnicity and migration over time and within local Scottish geographies</a:t>
            </a:r>
          </a:p>
          <a:p>
            <a:r>
              <a:rPr lang="en-US" altLang="en-US" smtClean="0"/>
              <a:t>Linkage possibilities are now very promising to fill these gaps as required</a:t>
            </a:r>
          </a:p>
          <a:p>
            <a:r>
              <a:rPr lang="en-US" altLang="en-US" smtClean="0"/>
              <a:t>Confidentiality needs may limit  the scope for fine-tuning quantitative analyses to particular groups, times and places</a:t>
            </a:r>
          </a:p>
          <a:p>
            <a:r>
              <a:rPr lang="en-US" altLang="en-US" smtClean="0"/>
              <a:t>Qualitative analyses could help there.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7675" y="-28575"/>
            <a:ext cx="8229600" cy="706438"/>
          </a:xfrm>
        </p:spPr>
        <p:txBody>
          <a:bodyPr/>
          <a:lstStyle/>
          <a:p>
            <a:r>
              <a:rPr lang="en-GB" altLang="en-US" smtClean="0"/>
              <a:t>Definitions</a:t>
            </a:r>
          </a:p>
        </p:txBody>
      </p:sp>
      <p:sp>
        <p:nvSpPr>
          <p:cNvPr id="5123" name="Rectangle 3"/>
          <p:cNvSpPr>
            <a:spLocks noChangeArrowheads="1"/>
          </p:cNvSpPr>
          <p:nvPr/>
        </p:nvSpPr>
        <p:spPr bwMode="auto">
          <a:xfrm>
            <a:off x="342531" y="408980"/>
            <a:ext cx="8637588"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None/>
              <a:defRPr/>
            </a:pPr>
            <a:r>
              <a:rPr lang="en-GB" altLang="en-US" sz="3200" dirty="0">
                <a:effectLst/>
                <a:cs typeface="Arial" charset="0"/>
              </a:rPr>
              <a:t>Migrants</a:t>
            </a:r>
          </a:p>
          <a:p>
            <a:pPr eaLnBrk="1" hangingPunct="1">
              <a:spcBef>
                <a:spcPts val="0"/>
              </a:spcBef>
              <a:buFont typeface="Wingdings" pitchFamily="2" charset="2"/>
              <a:buNone/>
              <a:defRPr/>
            </a:pPr>
            <a:r>
              <a:rPr lang="en-GB" altLang="en-US" sz="2400" dirty="0" smtClean="0">
                <a:effectLst/>
                <a:cs typeface="Arial" charset="0"/>
              </a:rPr>
              <a:t>Dimensions used in definitions used by UK databases: </a:t>
            </a:r>
          </a:p>
          <a:p>
            <a:pPr lvl="1" eaLnBrk="1" hangingPunct="1">
              <a:spcBef>
                <a:spcPts val="600"/>
              </a:spcBef>
              <a:buFont typeface="Wingdings" pitchFamily="2" charset="2"/>
              <a:buNone/>
              <a:defRPr/>
            </a:pPr>
            <a:r>
              <a:rPr lang="en-GB" altLang="en-US" sz="2400" dirty="0" smtClean="0">
                <a:effectLst/>
                <a:cs typeface="Arial" charset="0"/>
              </a:rPr>
              <a:t>Nationality, </a:t>
            </a:r>
          </a:p>
          <a:p>
            <a:pPr lvl="1" eaLnBrk="1" hangingPunct="1">
              <a:spcBef>
                <a:spcPts val="600"/>
              </a:spcBef>
              <a:buFont typeface="Wingdings" pitchFamily="2" charset="2"/>
              <a:buNone/>
              <a:defRPr/>
            </a:pPr>
            <a:r>
              <a:rPr lang="en-GB" altLang="en-US" sz="2400" dirty="0">
                <a:effectLst/>
                <a:cs typeface="Arial" charset="0"/>
              </a:rPr>
              <a:t>C</a:t>
            </a:r>
            <a:r>
              <a:rPr lang="en-GB" altLang="en-US" sz="2400" dirty="0" smtClean="0">
                <a:effectLst/>
                <a:cs typeface="Arial" charset="0"/>
              </a:rPr>
              <a:t>ountry of birth, </a:t>
            </a:r>
          </a:p>
          <a:p>
            <a:pPr lvl="1" eaLnBrk="1" hangingPunct="1">
              <a:spcBef>
                <a:spcPts val="600"/>
              </a:spcBef>
              <a:buFont typeface="Wingdings" pitchFamily="2" charset="2"/>
              <a:buNone/>
              <a:defRPr/>
            </a:pPr>
            <a:r>
              <a:rPr lang="en-GB" altLang="en-US" sz="2400" dirty="0" smtClean="0">
                <a:effectLst/>
                <a:cs typeface="Arial" charset="0"/>
              </a:rPr>
              <a:t>Length of stay (see Migration Observatory</a:t>
            </a:r>
            <a:r>
              <a:rPr lang="en-GB" altLang="en-US" sz="2400" baseline="30000" dirty="0" smtClean="0">
                <a:effectLst/>
                <a:cs typeface="Arial" charset="0"/>
              </a:rPr>
              <a:t>1 </a:t>
            </a:r>
            <a:r>
              <a:rPr lang="en-GB" altLang="en-US" sz="2400" dirty="0" smtClean="0">
                <a:effectLst/>
                <a:cs typeface="Arial" charset="0"/>
              </a:rPr>
              <a:t>and United Nations</a:t>
            </a:r>
            <a:r>
              <a:rPr lang="en-GB" altLang="en-US" sz="2400" baseline="30000" dirty="0" smtClean="0">
                <a:effectLst/>
                <a:cs typeface="Arial" charset="0"/>
              </a:rPr>
              <a:t>2</a:t>
            </a:r>
            <a:r>
              <a:rPr lang="en-GB" altLang="en-US" sz="2400" dirty="0" smtClean="0">
                <a:effectLst/>
                <a:cs typeface="Arial" charset="0"/>
              </a:rPr>
              <a:t>) </a:t>
            </a:r>
          </a:p>
          <a:p>
            <a:pPr eaLnBrk="1" hangingPunct="1">
              <a:spcBef>
                <a:spcPts val="1200"/>
              </a:spcBef>
              <a:buFont typeface="Wingdings" pitchFamily="2" charset="2"/>
              <a:buNone/>
              <a:defRPr/>
            </a:pPr>
            <a:r>
              <a:rPr lang="en-GB" altLang="en-US" sz="3200" dirty="0" smtClean="0">
                <a:effectLst/>
                <a:cs typeface="Arial" charset="0"/>
              </a:rPr>
              <a:t>Migrant workers (examples from definitions)</a:t>
            </a:r>
          </a:p>
          <a:p>
            <a:pPr eaLnBrk="1" hangingPunct="1">
              <a:spcBef>
                <a:spcPts val="600"/>
              </a:spcBef>
              <a:buNone/>
              <a:defRPr/>
            </a:pPr>
            <a:r>
              <a:rPr lang="en-GB" altLang="en-US" sz="2400" dirty="0" smtClean="0">
                <a:effectLst/>
                <a:cs typeface="Arial" charset="0"/>
              </a:rPr>
              <a:t>are or have been ‘engaged in a remunerated activity’, (See United Nations 1990</a:t>
            </a:r>
            <a:r>
              <a:rPr lang="en-GB" altLang="en-US" sz="2400" baseline="30000" dirty="0" smtClean="0">
                <a:effectLst/>
                <a:cs typeface="Arial" charset="0"/>
              </a:rPr>
              <a:t>3</a:t>
            </a:r>
            <a:r>
              <a:rPr lang="en-GB" altLang="en-US" sz="2400" dirty="0" smtClean="0">
                <a:effectLst/>
                <a:cs typeface="Arial" charset="0"/>
              </a:rPr>
              <a:t>, 2003)</a:t>
            </a:r>
          </a:p>
          <a:p>
            <a:pPr eaLnBrk="1" hangingPunct="1">
              <a:spcBef>
                <a:spcPts val="600"/>
              </a:spcBef>
              <a:buNone/>
              <a:defRPr/>
            </a:pPr>
            <a:r>
              <a:rPr lang="en-GB" altLang="en-US" sz="2400" dirty="0" smtClean="0">
                <a:effectLst/>
                <a:cs typeface="Arial" charset="0"/>
              </a:rPr>
              <a:t>came to the UK ‘within the past 5 years specifically to find or take up work</a:t>
            </a:r>
            <a:r>
              <a:rPr lang="en-GB" altLang="en-US" sz="2400" dirty="0">
                <a:effectLst/>
                <a:cs typeface="Arial" charset="0"/>
              </a:rPr>
              <a:t>’ (Health and Safety Executive 2006</a:t>
            </a:r>
            <a:r>
              <a:rPr lang="en-GB" altLang="en-US" sz="2400" baseline="30000" dirty="0">
                <a:effectLst/>
                <a:cs typeface="Arial" charset="0"/>
              </a:rPr>
              <a:t>4</a:t>
            </a:r>
            <a:r>
              <a:rPr lang="en-GB" altLang="en-US" sz="2400" dirty="0">
                <a:effectLst/>
                <a:cs typeface="Arial" charset="0"/>
              </a:rPr>
              <a:t>)</a:t>
            </a:r>
          </a:p>
          <a:p>
            <a:pPr eaLnBrk="1" hangingPunct="1">
              <a:spcBef>
                <a:spcPct val="50000"/>
              </a:spcBef>
              <a:buFont typeface="Wingdings" pitchFamily="2" charset="2"/>
              <a:buNone/>
              <a:defRPr/>
            </a:pPr>
            <a:r>
              <a:rPr lang="en-GB" altLang="en-US" sz="3200" dirty="0" smtClean="0">
                <a:effectLst/>
                <a:cs typeface="Arial" charset="0"/>
              </a:rPr>
              <a:t>Immigration, Emigration and Net Migration</a:t>
            </a:r>
          </a:p>
        </p:txBody>
      </p:sp>
      <p:sp>
        <p:nvSpPr>
          <p:cNvPr id="5124" name="TextBox 4"/>
          <p:cNvSpPr txBox="1">
            <a:spLocks noChangeArrowheads="1"/>
          </p:cNvSpPr>
          <p:nvPr/>
        </p:nvSpPr>
        <p:spPr bwMode="auto">
          <a:xfrm>
            <a:off x="327025" y="6088063"/>
            <a:ext cx="7416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0"/>
              </a:spcBef>
              <a:buFontTx/>
              <a:buNone/>
            </a:pPr>
            <a:endParaRPr lang="en-GB" altLang="en-US" sz="900" dirty="0">
              <a:effectLst/>
            </a:endParaRPr>
          </a:p>
          <a:p>
            <a:pPr eaLnBrk="1" hangingPunct="1">
              <a:spcBef>
                <a:spcPct val="0"/>
              </a:spcBef>
              <a:buFontTx/>
              <a:buNone/>
            </a:pPr>
            <a:r>
              <a:rPr lang="en-GB" altLang="en-US" sz="900" dirty="0">
                <a:effectLst/>
              </a:rPr>
              <a:t>1 </a:t>
            </a:r>
            <a:r>
              <a:rPr lang="en-GB" altLang="en-US" sz="900" dirty="0">
                <a:effectLst/>
                <a:hlinkClick r:id="rId3"/>
              </a:rPr>
              <a:t>http://www.migrationobservatory.ox.ac.uk/briefings/who-counts-migrant-definitions-and-their-consequences</a:t>
            </a:r>
            <a:endParaRPr lang="en-GB" altLang="en-US" sz="900" dirty="0">
              <a:effectLst/>
            </a:endParaRPr>
          </a:p>
          <a:p>
            <a:pPr eaLnBrk="1" hangingPunct="1">
              <a:spcBef>
                <a:spcPct val="0"/>
              </a:spcBef>
              <a:buFontTx/>
              <a:buNone/>
            </a:pPr>
            <a:r>
              <a:rPr lang="en-GB" altLang="en-US" sz="900" dirty="0">
                <a:effectLst/>
              </a:rPr>
              <a:t>2 http://stats.oecd.org/glossary/detail.asp?ID=1562</a:t>
            </a:r>
          </a:p>
          <a:p>
            <a:pPr eaLnBrk="1" hangingPunct="1">
              <a:spcBef>
                <a:spcPct val="0"/>
              </a:spcBef>
              <a:buFontTx/>
              <a:buNone/>
            </a:pPr>
            <a:r>
              <a:rPr lang="en-GB" altLang="en-US" sz="900" dirty="0">
                <a:effectLst/>
              </a:rPr>
              <a:t>3 http://www.un.org/documents/ga/res/45/a45r158.htm</a:t>
            </a:r>
          </a:p>
          <a:p>
            <a:pPr eaLnBrk="1" hangingPunct="1">
              <a:spcBef>
                <a:spcPct val="0"/>
              </a:spcBef>
              <a:buFontTx/>
              <a:buNone/>
            </a:pPr>
            <a:r>
              <a:rPr lang="en-GB" altLang="en-US" sz="900" dirty="0">
                <a:effectLst/>
              </a:rPr>
              <a:t>4 http://www.hse.gov.uk/research/rrpdf/rr502.pdf (p15)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1188" y="115888"/>
            <a:ext cx="8229600" cy="433387"/>
          </a:xfrm>
        </p:spPr>
        <p:txBody>
          <a:bodyPr/>
          <a:lstStyle/>
          <a:p>
            <a:r>
              <a:rPr lang="en-GB" altLang="en-US" sz="4000" smtClean="0"/>
              <a:t>Useful Links</a:t>
            </a:r>
          </a:p>
        </p:txBody>
      </p:sp>
      <p:sp>
        <p:nvSpPr>
          <p:cNvPr id="30723" name="Content Placeholder 2"/>
          <p:cNvSpPr>
            <a:spLocks noGrp="1"/>
          </p:cNvSpPr>
          <p:nvPr>
            <p:ph idx="1"/>
          </p:nvPr>
        </p:nvSpPr>
        <p:spPr>
          <a:xfrm>
            <a:off x="174625" y="620713"/>
            <a:ext cx="8963025" cy="5616575"/>
          </a:xfrm>
        </p:spPr>
        <p:txBody>
          <a:bodyPr/>
          <a:lstStyle/>
          <a:p>
            <a:pPr>
              <a:defRPr/>
            </a:pPr>
            <a:r>
              <a:rPr lang="en-GB" altLang="en-US" sz="1800" dirty="0" smtClean="0"/>
              <a:t>National Records Scotland (NRS) migration pages </a:t>
            </a:r>
            <a:r>
              <a:rPr lang="en-GB" altLang="en-US" sz="1800" dirty="0" smtClean="0">
                <a:hlinkClick r:id="rId3"/>
              </a:rPr>
              <a:t>http</a:t>
            </a:r>
            <a:r>
              <a:rPr lang="en-GB" altLang="en-US" sz="1800" dirty="0">
                <a:hlinkClick r:id="rId3"/>
              </a:rPr>
              <a:t>://</a:t>
            </a:r>
            <a:r>
              <a:rPr lang="en-GB" altLang="en-US" sz="1800" dirty="0" smtClean="0">
                <a:hlinkClick r:id="rId3"/>
              </a:rPr>
              <a:t>www.nrscotland.gov.uk/statistics-and-data/statistics/statistics-by-theme/migration</a:t>
            </a:r>
            <a:endParaRPr lang="en-GB" altLang="en-US" sz="1800" dirty="0" smtClean="0"/>
          </a:p>
          <a:p>
            <a:pPr>
              <a:defRPr/>
            </a:pPr>
            <a:r>
              <a:rPr lang="en-GB" altLang="en-US" sz="1800" dirty="0" smtClean="0"/>
              <a:t>International passenger survey (IPS) </a:t>
            </a:r>
            <a:r>
              <a:rPr lang="en-GB" altLang="en-US" sz="1800" dirty="0" smtClean="0">
                <a:hlinkClick r:id="rId4"/>
              </a:rPr>
              <a:t>http://www.ons.gov.uk/ons/about-ons/get-involved/taking-part-in-a-survey/information-for-households/a-to-z-of-household-and-individual-surveys/international-passenger-survey/index.html</a:t>
            </a:r>
            <a:endParaRPr lang="en-GB" altLang="en-US" sz="1800" dirty="0" smtClean="0"/>
          </a:p>
          <a:p>
            <a:pPr>
              <a:defRPr/>
            </a:pPr>
            <a:r>
              <a:rPr lang="en-US" altLang="en-US" sz="1800" dirty="0" smtClean="0"/>
              <a:t>National Health Service Central Register (NHSCR) </a:t>
            </a:r>
            <a:r>
              <a:rPr lang="en-US" altLang="en-US" sz="1800" dirty="0" smtClean="0">
                <a:hlinkClick r:id="rId5"/>
              </a:rPr>
              <a:t>http://www.nrscotland.gov.uk/statistics-and-data/nhs-central-register</a:t>
            </a:r>
            <a:endParaRPr lang="en-US" altLang="en-US" sz="1800" dirty="0" smtClean="0"/>
          </a:p>
          <a:p>
            <a:pPr>
              <a:defRPr/>
            </a:pPr>
            <a:r>
              <a:rPr lang="en-GB" altLang="en-US" sz="1800" dirty="0" smtClean="0"/>
              <a:t>Community Health Index (CHI) </a:t>
            </a:r>
            <a:r>
              <a:rPr lang="en-GB" altLang="en-US" sz="1800" dirty="0" smtClean="0">
                <a:hlinkClick r:id="rId6"/>
              </a:rPr>
              <a:t>http://www.ndc.scot.nhs.uk/Dictionary-A-Z/Definitions/index.asp?Search=C&amp;ID=128&amp;Title=CHI%20Number</a:t>
            </a:r>
            <a:endParaRPr lang="en-GB" altLang="en-US" sz="1800" dirty="0" smtClean="0"/>
          </a:p>
          <a:p>
            <a:pPr>
              <a:defRPr/>
            </a:pPr>
            <a:r>
              <a:rPr lang="en-GB" altLang="en-US" sz="1800" dirty="0" smtClean="0"/>
              <a:t>Labour Force Survey (LFS) </a:t>
            </a:r>
            <a:r>
              <a:rPr lang="en-GB" altLang="en-US" sz="1800" dirty="0" smtClean="0">
                <a:hlinkClick r:id="rId7"/>
              </a:rPr>
              <a:t>http://www.ons.gov.uk/ons/about-ons/get-involved/taking-part-in-a-survey/information-for-households/a-to-z-of-household-and-individual-surveys/labour-force-survey/index.html</a:t>
            </a:r>
            <a:endParaRPr lang="en-GB" altLang="en-US" sz="1800" dirty="0" smtClean="0"/>
          </a:p>
          <a:p>
            <a:pPr>
              <a:defRPr/>
            </a:pPr>
            <a:r>
              <a:rPr lang="en-US" altLang="en-US" sz="1800" dirty="0" smtClean="0"/>
              <a:t>National Insurance Recording and Pay as you Earn System (NPS). </a:t>
            </a:r>
            <a:r>
              <a:rPr lang="en-US" altLang="en-US" sz="1800" dirty="0" smtClean="0">
                <a:hlinkClick r:id="rId8"/>
              </a:rPr>
              <a:t>https://www.gov.uk/national-insurance/overview</a:t>
            </a:r>
            <a:endParaRPr lang="en-US" altLang="en-US" sz="1800" dirty="0" smtClean="0"/>
          </a:p>
          <a:p>
            <a:pPr>
              <a:defRPr/>
            </a:pPr>
            <a:r>
              <a:rPr lang="en-US" altLang="en-US" sz="1800" dirty="0" smtClean="0"/>
              <a:t>Scottish Ethnic and Migrant Health Research Strategy and Steering Group</a:t>
            </a:r>
          </a:p>
          <a:p>
            <a:pPr marL="0" indent="0">
              <a:buFont typeface="Wingdings" pitchFamily="2" charset="2"/>
              <a:buNone/>
              <a:defRPr/>
            </a:pPr>
            <a:r>
              <a:rPr lang="en-US" altLang="en-US" sz="1800" dirty="0" smtClean="0"/>
              <a:t>      </a:t>
            </a:r>
            <a:r>
              <a:rPr lang="en-US" altLang="en-US" sz="1800" dirty="0" smtClean="0">
                <a:hlinkClick r:id="rId9"/>
              </a:rPr>
              <a:t>http://www.healthscotland.com/resources/networks/SHERRS.aspx</a:t>
            </a:r>
            <a:endParaRPr lang="en-US" altLang="en-US" sz="1800" dirty="0" smtClean="0"/>
          </a:p>
          <a:p>
            <a:pPr>
              <a:defRPr/>
            </a:pPr>
            <a:r>
              <a:rPr lang="en-US" altLang="en-US" sz="1800" dirty="0" err="1" smtClean="0"/>
              <a:t>ScotPHO</a:t>
            </a:r>
            <a:r>
              <a:rPr lang="en-US" altLang="en-US" sz="1800" dirty="0" smtClean="0"/>
              <a:t> Migration </a:t>
            </a:r>
            <a:r>
              <a:rPr lang="en-US" altLang="en-US" sz="1800" dirty="0"/>
              <a:t>pages </a:t>
            </a:r>
            <a:r>
              <a:rPr lang="en-US" altLang="en-US" sz="1800" dirty="0">
                <a:hlinkClick r:id="rId10"/>
              </a:rPr>
              <a:t>http://</a:t>
            </a:r>
            <a:r>
              <a:rPr lang="en-US" altLang="en-US" sz="1800" dirty="0" smtClean="0">
                <a:hlinkClick r:id="rId10"/>
              </a:rPr>
              <a:t>www.scotpho.org.uk/population-dynamics/migration/introduction</a:t>
            </a:r>
            <a:endParaRPr lang="en-US" altLang="en-US" sz="1800" dirty="0" smtClean="0"/>
          </a:p>
          <a:p>
            <a:pPr>
              <a:defRPr/>
            </a:pPr>
            <a:r>
              <a:rPr lang="en-US" altLang="en-US" sz="1800" dirty="0" smtClean="0"/>
              <a:t>Scottish Government population </a:t>
            </a:r>
            <a:r>
              <a:rPr lang="en-US" altLang="en-US" sz="1800" dirty="0"/>
              <a:t>and migration pages </a:t>
            </a:r>
            <a:r>
              <a:rPr lang="en-US" altLang="en-US" sz="1800" dirty="0">
                <a:hlinkClick r:id="rId11"/>
              </a:rPr>
              <a:t>http://</a:t>
            </a:r>
            <a:r>
              <a:rPr lang="en-US" altLang="en-US" sz="1800" dirty="0" smtClean="0">
                <a:hlinkClick r:id="rId11"/>
              </a:rPr>
              <a:t>www.scotland.gov.uk/Topics/Statistics/Browse/Population-Migration</a:t>
            </a:r>
            <a:endParaRPr lang="en-US" altLang="en-US" sz="1800" dirty="0" smtClean="0"/>
          </a:p>
          <a:p>
            <a:pPr>
              <a:defRPr/>
            </a:pPr>
            <a:endParaRPr lang="en-US" altLang="en-US" sz="1800" dirty="0" smtClean="0"/>
          </a:p>
          <a:p>
            <a:pPr>
              <a:defRPr/>
            </a:pPr>
            <a:endParaRPr lang="en-US" altLang="en-US" sz="1800" dirty="0" smtClean="0"/>
          </a:p>
          <a:p>
            <a:pPr marL="0" indent="0">
              <a:buFont typeface="Wingdings" pitchFamily="2" charset="2"/>
              <a:buNone/>
              <a:defRPr/>
            </a:pPr>
            <a:endParaRPr lang="en-US" altLang="en-US" sz="1800" dirty="0" smtClean="0"/>
          </a:p>
          <a:p>
            <a:pPr>
              <a:defRPr/>
            </a:pPr>
            <a:endParaRPr lang="en-GB" altLang="en-US" sz="1800" dirty="0" smtClean="0"/>
          </a:p>
          <a:p>
            <a:pPr>
              <a:defRPr/>
            </a:pPr>
            <a:endParaRPr lang="en-GB"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471488" y="1412875"/>
            <a:ext cx="8424862"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algn="ctr" eaLnBrk="1" hangingPunct="1">
              <a:spcBef>
                <a:spcPct val="50000"/>
              </a:spcBef>
              <a:buFontTx/>
              <a:buNone/>
            </a:pPr>
            <a:r>
              <a:rPr lang="en-GB" altLang="en-US" sz="9600">
                <a:effectLst/>
                <a:latin typeface="Tahoma" pitchFamily="34" charset="0"/>
              </a:rPr>
              <a:t>Thank you</a:t>
            </a:r>
          </a:p>
          <a:p>
            <a:pPr algn="ctr" eaLnBrk="1" hangingPunct="1">
              <a:spcBef>
                <a:spcPct val="50000"/>
              </a:spcBef>
              <a:buFontTx/>
              <a:buNone/>
            </a:pPr>
            <a:r>
              <a:rPr lang="en-GB" altLang="en-US" sz="5400">
                <a:effectLst/>
                <a:latin typeface="Tahoma" pitchFamily="34" charset="0"/>
              </a:rPr>
              <a:t>Andrewmillard@nhs.net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0"/>
            <a:ext cx="8229600" cy="908050"/>
          </a:xfrm>
        </p:spPr>
        <p:txBody>
          <a:bodyPr/>
          <a:lstStyle/>
          <a:p>
            <a:r>
              <a:rPr lang="en-GB" altLang="en-US" smtClean="0"/>
              <a:t>Migrant Data Sources</a:t>
            </a:r>
          </a:p>
        </p:txBody>
      </p:sp>
      <p:sp>
        <p:nvSpPr>
          <p:cNvPr id="6147" name="Content Placeholder 2"/>
          <p:cNvSpPr>
            <a:spLocks noGrp="1"/>
          </p:cNvSpPr>
          <p:nvPr>
            <p:ph idx="1"/>
          </p:nvPr>
        </p:nvSpPr>
        <p:spPr>
          <a:xfrm>
            <a:off x="250825" y="836613"/>
            <a:ext cx="8642350" cy="4525962"/>
          </a:xfrm>
        </p:spPr>
        <p:txBody>
          <a:bodyPr/>
          <a:lstStyle/>
          <a:p>
            <a:r>
              <a:rPr lang="en-GB" altLang="en-US" smtClean="0"/>
              <a:t>International Passenger Survey (IPS)</a:t>
            </a:r>
          </a:p>
          <a:p>
            <a:r>
              <a:rPr lang="en-GB" altLang="en-US" smtClean="0"/>
              <a:t>Labour Force Survey (LFS) </a:t>
            </a:r>
          </a:p>
          <a:p>
            <a:r>
              <a:rPr lang="en-GB" altLang="en-US" smtClean="0"/>
              <a:t>National Insurance Number (NINo) Registration </a:t>
            </a:r>
          </a:p>
          <a:p>
            <a:r>
              <a:rPr lang="en-GB" altLang="en-US" smtClean="0"/>
              <a:t>National Health Service Central Register (NHSCR) </a:t>
            </a:r>
          </a:p>
          <a:p>
            <a:r>
              <a:rPr lang="en-GB" altLang="en-US" smtClean="0"/>
              <a:t>Community Health Index Number (CHI) </a:t>
            </a:r>
          </a:p>
          <a:p>
            <a:r>
              <a:rPr lang="en-GB" altLang="en-US" smtClean="0"/>
              <a:t>Census 2011 </a:t>
            </a:r>
          </a:p>
          <a:p>
            <a:r>
              <a:rPr lang="en-GB" altLang="en-US" smtClean="0"/>
              <a:t>Other sources</a:t>
            </a:r>
          </a:p>
          <a:p>
            <a:r>
              <a:rPr lang="en-GB" altLang="en-US" smtClean="0"/>
              <a:t>National Records Scotland (NRS) and Office for National Statistics (ONS)</a:t>
            </a:r>
          </a:p>
          <a:p>
            <a:r>
              <a:rPr lang="en-GB" altLang="en-US" smtClean="0"/>
              <a:t>Scottish Migrant and Ethnic Health Research Strategy Group (SMEHRS)</a:t>
            </a:r>
          </a:p>
          <a:p>
            <a:endParaRPr lang="en-GB"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5888"/>
            <a:ext cx="8785225" cy="858837"/>
          </a:xfrm>
        </p:spPr>
        <p:txBody>
          <a:bodyPr/>
          <a:lstStyle/>
          <a:p>
            <a:pPr marL="457200" lvl="1" indent="0">
              <a:buFont typeface="Wingdings" pitchFamily="2" charset="2"/>
              <a:buNone/>
              <a:defRPr/>
            </a:pPr>
            <a:r>
              <a:rPr lang="en-GB" sz="3600" dirty="0" smtClean="0"/>
              <a:t>International Passenger </a:t>
            </a:r>
            <a:r>
              <a:rPr lang="en-GB" sz="3600" dirty="0"/>
              <a:t>S</a:t>
            </a:r>
            <a:r>
              <a:rPr lang="en-GB" sz="3600" dirty="0" smtClean="0"/>
              <a:t>urvey (IPS)</a:t>
            </a:r>
          </a:p>
          <a:p>
            <a:pPr marL="457200" lvl="1" indent="0">
              <a:buFont typeface="Wingdings" pitchFamily="2" charset="2"/>
              <a:buNone/>
              <a:defRPr/>
            </a:pPr>
            <a:r>
              <a:rPr lang="en-US" sz="2000" b="1" dirty="0" smtClean="0"/>
              <a:t>Total long-term international migration estimates, UK, 1970 to 2014 </a:t>
            </a:r>
            <a:endParaRPr lang="en-GB" sz="2000" dirty="0" smtClean="0"/>
          </a:p>
          <a:p>
            <a:pPr lvl="1">
              <a:defRPr/>
            </a:pPr>
            <a:endParaRPr lang="en-GB" dirty="0"/>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856932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Box 3"/>
          <p:cNvSpPr txBox="1"/>
          <p:nvPr/>
        </p:nvSpPr>
        <p:spPr>
          <a:xfrm>
            <a:off x="179388" y="5661025"/>
            <a:ext cx="5761037" cy="1169988"/>
          </a:xfrm>
          <a:prstGeom prst="rect">
            <a:avLst/>
          </a:prstGeom>
          <a:noFill/>
        </p:spPr>
        <p:txBody>
          <a:bodyPr>
            <a:spAutoFit/>
          </a:bodyPr>
          <a:lstStyle/>
          <a:p>
            <a:pPr>
              <a:defRPr/>
            </a:pPr>
            <a:r>
              <a:rPr lang="en-GB" sz="1000" dirty="0">
                <a:effectLst/>
                <a:latin typeface="Tahoma" charset="0"/>
              </a:rPr>
              <a:t>Source: Long-term International Migration - Office for National Statistics</a:t>
            </a:r>
          </a:p>
          <a:p>
            <a:pPr>
              <a:defRPr/>
            </a:pPr>
            <a:r>
              <a:rPr lang="en-GB" sz="1000" b="1" dirty="0">
                <a:effectLst/>
                <a:latin typeface="Tahoma" charset="0"/>
              </a:rPr>
              <a:t>Notes: </a:t>
            </a:r>
            <a:r>
              <a:rPr lang="en-GB" sz="1000" dirty="0">
                <a:effectLst/>
                <a:latin typeface="Tahoma" charset="0"/>
              </a:rPr>
              <a:t>Figures for the years ending March, June, September and December 2013 and for the year ending March 2014 are provisional rolling quarterly estimates and are denoted by a cross. All other figures are final calendar year estimates of LTIM.</a:t>
            </a:r>
            <a:endParaRPr lang="en-GB" sz="1000" b="1" dirty="0">
              <a:effectLst/>
              <a:latin typeface="Tahoma" charset="0"/>
            </a:endParaRPr>
          </a:p>
          <a:p>
            <a:pPr>
              <a:defRPr/>
            </a:pPr>
            <a:r>
              <a:rPr lang="en-GB" sz="1000" dirty="0">
                <a:effectLst/>
                <a:latin typeface="Tahoma" charset="0"/>
              </a:rPr>
              <a:t>Source: </a:t>
            </a:r>
            <a:r>
              <a:rPr lang="en-GB" sz="1000" u="sng" dirty="0">
                <a:effectLst/>
                <a:latin typeface="Tahoma" charset="0"/>
                <a:hlinkClick r:id="rId4"/>
              </a:rPr>
              <a:t>http://www.ons.gov.uk/ons/rel/migration1/migration-statistics-quarterly-report/august-2014/sty-net-migration.html</a:t>
            </a:r>
            <a:endParaRPr lang="en-GB" sz="1000" dirty="0">
              <a:latin typeface="Tahoma" charset="0"/>
            </a:endParaRPr>
          </a:p>
        </p:txBody>
      </p:sp>
      <p:sp>
        <p:nvSpPr>
          <p:cNvPr id="2" name="Oval 1"/>
          <p:cNvSpPr/>
          <p:nvPr/>
        </p:nvSpPr>
        <p:spPr>
          <a:xfrm>
            <a:off x="5940425" y="3213100"/>
            <a:ext cx="431800"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9388" y="115888"/>
            <a:ext cx="8758237" cy="706437"/>
          </a:xfrm>
        </p:spPr>
        <p:txBody>
          <a:bodyPr/>
          <a:lstStyle/>
          <a:p>
            <a:r>
              <a:rPr lang="en-GB" altLang="en-US" sz="3000" smtClean="0"/>
              <a:t>Scottish estimated net migration, UK and overseas</a:t>
            </a:r>
          </a:p>
        </p:txBody>
      </p:sp>
      <p:sp>
        <p:nvSpPr>
          <p:cNvPr id="10244" name="TextBox 1"/>
          <p:cNvSpPr txBox="1">
            <a:spLocks noChangeArrowheads="1"/>
          </p:cNvSpPr>
          <p:nvPr/>
        </p:nvSpPr>
        <p:spPr bwMode="auto">
          <a:xfrm>
            <a:off x="611188" y="5876925"/>
            <a:ext cx="6840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charset="0"/>
              </a:defRPr>
            </a:lvl1pPr>
            <a:lvl2pPr marL="742950" indent="-285750" eaLnBrk="0" hangingPunct="0">
              <a:spcBef>
                <a:spcPct val="20000"/>
              </a:spcBef>
              <a:buFont typeface="Wingdings" pitchFamily="2" charset="2"/>
              <a:buChar char="§"/>
              <a:defRPr sz="2800">
                <a:solidFill>
                  <a:schemeClr val="tx1"/>
                </a:solidFill>
                <a:latin typeface="Arial" charset="0"/>
              </a:defRPr>
            </a:lvl2pPr>
            <a:lvl3pPr marL="1143000" indent="-228600" eaLnBrk="0" hangingPunct="0">
              <a:spcBef>
                <a:spcPct val="20000"/>
              </a:spcBef>
              <a:buFont typeface="Wingdings" pitchFamily="2" charset="2"/>
              <a:defRPr sz="2400">
                <a:solidFill>
                  <a:schemeClr val="tx1"/>
                </a:solidFill>
                <a:latin typeface="Arial" charset="0"/>
              </a:defRPr>
            </a:lvl3pPr>
            <a:lvl4pPr marL="1600200" indent="-228600" eaLnBrk="0" hangingPunct="0">
              <a:spcBef>
                <a:spcPct val="20000"/>
              </a:spcBef>
              <a:buFont typeface="Wingdings" pitchFamily="2" charset="2"/>
              <a:defRPr sz="2000">
                <a:solidFill>
                  <a:schemeClr val="tx1"/>
                </a:solidFill>
                <a:latin typeface="Arial" charset="0"/>
              </a:defRPr>
            </a:lvl4pPr>
            <a:lvl5pPr marL="2057400" indent="-228600" eaLnBrk="0" hangingPunct="0">
              <a:spcBef>
                <a:spcPct val="20000"/>
              </a:spcBef>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charset="0"/>
              </a:defRPr>
            </a:lvl9pPr>
          </a:lstStyle>
          <a:p>
            <a:pPr eaLnBrk="1" hangingPunct="1">
              <a:spcBef>
                <a:spcPct val="50000"/>
              </a:spcBef>
              <a:buFontTx/>
              <a:buNone/>
              <a:defRPr/>
            </a:pPr>
            <a:r>
              <a:rPr lang="en-GB" altLang="en-US" sz="1200" dirty="0" smtClean="0">
                <a:effectLst/>
                <a:latin typeface="Tahoma" pitchFamily="34" charset="0"/>
              </a:rPr>
              <a:t>Source: IPS and LFS, data held in NRS spreadsheet ‘</a:t>
            </a:r>
            <a:r>
              <a:rPr lang="en-US" sz="1200" dirty="0" smtClean="0"/>
              <a:t>I</a:t>
            </a:r>
            <a:r>
              <a:rPr lang="en-US" sz="1200" dirty="0" smtClean="0">
                <a:effectLst/>
              </a:rPr>
              <a:t>n, out and net migration between Scotland and the rest of the UK/overseas, 2001/02 to most recent’</a:t>
            </a:r>
            <a:r>
              <a:rPr lang="en-US" sz="1200" dirty="0" smtClean="0"/>
              <a:t/>
            </a:r>
            <a:br>
              <a:rPr lang="en-US" sz="1200" dirty="0" smtClean="0"/>
            </a:br>
            <a:r>
              <a:rPr lang="en-GB" altLang="en-US" sz="1200" dirty="0" smtClean="0">
                <a:effectLst/>
                <a:latin typeface="Tahoma" pitchFamily="34" charset="0"/>
              </a:rPr>
              <a:t> </a:t>
            </a:r>
            <a:r>
              <a:rPr lang="en-GB" altLang="en-US" sz="1200" u="sng" dirty="0">
                <a:effectLst/>
                <a:latin typeface="Tahoma" pitchFamily="34" charset="0"/>
                <a:hlinkClick r:id="rId3"/>
              </a:rPr>
              <a:t>http://</a:t>
            </a:r>
            <a:r>
              <a:rPr lang="en-GB" altLang="en-US" sz="1200" u="sng" dirty="0" smtClean="0">
                <a:effectLst/>
                <a:latin typeface="Tahoma" pitchFamily="34" charset="0"/>
                <a:hlinkClick r:id="rId3"/>
              </a:rPr>
              <a:t>www.nrscotland.gov.uk/statistics-and-data/statistics/statistics-by-theme/migration/migration-statistics/total-migration-to-or-from-an-area</a:t>
            </a:r>
            <a:endParaRPr lang="en-GB" altLang="en-US" sz="1200" u="sng" dirty="0" smtClean="0">
              <a:effectLst/>
              <a:latin typeface="Tahoma" pitchFamily="34" charset="0"/>
            </a:endParaRPr>
          </a:p>
          <a:p>
            <a:pPr eaLnBrk="1" hangingPunct="1">
              <a:spcBef>
                <a:spcPct val="50000"/>
              </a:spcBef>
              <a:buFontTx/>
              <a:buNone/>
              <a:defRPr/>
            </a:pPr>
            <a:endParaRPr lang="en-GB" altLang="en-US" sz="1200" dirty="0" smtClean="0">
              <a:effectLst/>
              <a:latin typeface="Tahoma" pitchFamily="34" charset="0"/>
            </a:endParaRPr>
          </a:p>
        </p:txBody>
      </p:sp>
      <p:pic>
        <p:nvPicPr>
          <p:cNvPr id="8196"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7150" y="836613"/>
            <a:ext cx="8907463" cy="5089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88913"/>
            <a:ext cx="9144000" cy="360362"/>
          </a:xfrm>
        </p:spPr>
        <p:txBody>
          <a:bodyPr/>
          <a:lstStyle/>
          <a:p>
            <a:r>
              <a:rPr lang="en-US" altLang="en-US" sz="2800" smtClean="0"/>
              <a:t>UK National Insurance Registrations for the three largest groups of Migrant Workers 2002-2014</a:t>
            </a:r>
          </a:p>
        </p:txBody>
      </p:sp>
      <p:sp>
        <p:nvSpPr>
          <p:cNvPr id="2" name="TextBox 1"/>
          <p:cNvSpPr txBox="1"/>
          <p:nvPr/>
        </p:nvSpPr>
        <p:spPr>
          <a:xfrm>
            <a:off x="153988" y="6308725"/>
            <a:ext cx="7848600" cy="631825"/>
          </a:xfrm>
          <a:prstGeom prst="rect">
            <a:avLst/>
          </a:prstGeom>
          <a:noFill/>
        </p:spPr>
        <p:txBody>
          <a:bodyPr>
            <a:spAutoFit/>
          </a:bodyPr>
          <a:lstStyle/>
          <a:p>
            <a:pPr>
              <a:buFontTx/>
              <a:buNone/>
              <a:defRPr/>
            </a:pPr>
            <a:r>
              <a:rPr lang="en-GB" sz="1000" u="sng" dirty="0">
                <a:effectLst/>
                <a:latin typeface="Tahoma" charset="0"/>
                <a:hlinkClick r:id="rId3"/>
              </a:rPr>
              <a:t>Source: https://sv.stat-xplore.dwp.gov.uk/views/#view=ninoview2&amp;selectedWafers=0&amp;selectedColumns=1,2,5&amp;selectedRows=0,1,2,3,4,5,6,7,8,9,10,11</a:t>
            </a:r>
          </a:p>
          <a:p>
            <a:pPr>
              <a:buFontTx/>
              <a:buNone/>
              <a:defRPr/>
            </a:pPr>
            <a:r>
              <a:rPr lang="en-GB" sz="1000" u="sng" dirty="0">
                <a:effectLst/>
                <a:latin typeface="Tahoma" charset="0"/>
                <a:hlinkClick r:id="rId3"/>
              </a:rPr>
              <a:t>See also: https://www.gov.uk/government/uploads/system/uploads/attachment_data/file/348047/NINo_Analytical_Report_Aug14.pdf</a:t>
            </a:r>
            <a:endParaRPr lang="en-GB" sz="1000" dirty="0">
              <a:latin typeface="Tahoma" charset="0"/>
            </a:endParaRPr>
          </a:p>
        </p:txBody>
      </p:sp>
      <p:sp>
        <p:nvSpPr>
          <p:cNvPr id="9220" name="Content Placeholder 2"/>
          <p:cNvSpPr>
            <a:spLocks noGrp="1"/>
          </p:cNvSpPr>
          <p:nvPr>
            <p:ph idx="1"/>
          </p:nvPr>
        </p:nvSpPr>
        <p:spPr/>
        <p:txBody>
          <a:bodyPr/>
          <a:lstStyle/>
          <a:p>
            <a:endParaRPr lang="en-US" altLang="en-US" smtClean="0"/>
          </a:p>
        </p:txBody>
      </p:sp>
      <p:pic>
        <p:nvPicPr>
          <p:cNvPr id="9221" name="Picture 5" descr="C:\Users\andrewmi\AppData\Local\Microsoft\Windows\Temporary Internet Files\Low\Content.IE5\TIW34KT2\line-char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836613"/>
            <a:ext cx="88900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388" y="0"/>
            <a:ext cx="8785225" cy="1143000"/>
          </a:xfrm>
        </p:spPr>
        <p:txBody>
          <a:bodyPr/>
          <a:lstStyle/>
          <a:p>
            <a:r>
              <a:rPr lang="en-US" altLang="en-US" sz="4000" smtClean="0"/>
              <a:t>Migration: some relevant  data fields from the Scottish Census 2011</a:t>
            </a:r>
          </a:p>
        </p:txBody>
      </p:sp>
      <p:sp>
        <p:nvSpPr>
          <p:cNvPr id="12291" name="Content Placeholder 2"/>
          <p:cNvSpPr>
            <a:spLocks noGrp="1"/>
          </p:cNvSpPr>
          <p:nvPr>
            <p:ph idx="1"/>
          </p:nvPr>
        </p:nvSpPr>
        <p:spPr>
          <a:xfrm>
            <a:off x="250825" y="1052513"/>
            <a:ext cx="8497888" cy="4525962"/>
          </a:xfrm>
        </p:spPr>
        <p:txBody>
          <a:bodyPr/>
          <a:lstStyle/>
          <a:p>
            <a:pPr lvl="1">
              <a:defRPr/>
            </a:pPr>
            <a:r>
              <a:rPr lang="en-US" altLang="en-US" dirty="0" smtClean="0"/>
              <a:t>Country of birth</a:t>
            </a:r>
          </a:p>
          <a:p>
            <a:pPr lvl="1">
              <a:defRPr/>
            </a:pPr>
            <a:r>
              <a:rPr lang="en-US" altLang="en-US" dirty="0" smtClean="0"/>
              <a:t>Nationality</a:t>
            </a:r>
          </a:p>
          <a:p>
            <a:pPr lvl="1">
              <a:defRPr/>
            </a:pPr>
            <a:r>
              <a:rPr lang="en-US" altLang="en-US" dirty="0"/>
              <a:t>Whether a student, or looking for </a:t>
            </a:r>
            <a:r>
              <a:rPr lang="en-US" altLang="en-US" dirty="0" smtClean="0"/>
              <a:t>work</a:t>
            </a:r>
          </a:p>
          <a:p>
            <a:pPr lvl="1">
              <a:defRPr/>
            </a:pPr>
            <a:r>
              <a:rPr lang="en-US" altLang="en-US" dirty="0"/>
              <a:t>Occupation</a:t>
            </a:r>
          </a:p>
          <a:p>
            <a:pPr lvl="1">
              <a:defRPr/>
            </a:pPr>
            <a:r>
              <a:rPr lang="en-US" altLang="en-US" dirty="0"/>
              <a:t>Ethnicity, religion, and other demographic data</a:t>
            </a:r>
          </a:p>
          <a:p>
            <a:pPr lvl="1">
              <a:defRPr/>
            </a:pPr>
            <a:r>
              <a:rPr lang="en-US" altLang="en-US" dirty="0"/>
              <a:t>General health </a:t>
            </a:r>
            <a:r>
              <a:rPr lang="en-US" altLang="en-US" dirty="0" smtClean="0"/>
              <a:t>data, long term conditions</a:t>
            </a:r>
            <a:endParaRPr lang="en-US" altLang="en-US" dirty="0"/>
          </a:p>
          <a:p>
            <a:pPr lvl="1">
              <a:defRPr/>
            </a:pPr>
            <a:r>
              <a:rPr lang="en-US" altLang="en-US" dirty="0" smtClean="0"/>
              <a:t>Month/year of arrival in UK*</a:t>
            </a:r>
          </a:p>
          <a:p>
            <a:pPr lvl="1">
              <a:defRPr/>
            </a:pPr>
            <a:r>
              <a:rPr lang="en-US" altLang="en-US" dirty="0" smtClean="0"/>
              <a:t>How well can speak English*</a:t>
            </a:r>
          </a:p>
          <a:p>
            <a:pPr lvl="1">
              <a:defRPr/>
            </a:pPr>
            <a:r>
              <a:rPr lang="en-US" altLang="en-US" dirty="0" smtClean="0"/>
              <a:t>Language spoken at home*</a:t>
            </a:r>
          </a:p>
          <a:p>
            <a:pPr>
              <a:defRPr/>
            </a:pPr>
            <a:r>
              <a:rPr lang="en-US" altLang="en-US" dirty="0" smtClean="0"/>
              <a:t>NHS Data linkage is needed for full health analysis</a:t>
            </a:r>
          </a:p>
          <a:p>
            <a:pPr marL="0" indent="0">
              <a:buFont typeface="Wingdings" pitchFamily="2" charset="2"/>
              <a:buNone/>
              <a:defRPr/>
            </a:pPr>
            <a:r>
              <a:rPr lang="en-US" altLang="en-US" sz="1800" dirty="0" smtClean="0"/>
              <a:t>See 2011 census on </a:t>
            </a:r>
            <a:r>
              <a:rPr lang="en-US" altLang="en-US" sz="1800" dirty="0" smtClean="0">
                <a:hlinkClick r:id="rId3"/>
              </a:rPr>
              <a:t>http://www.scotlandscensus.gov.uk/health</a:t>
            </a:r>
            <a:r>
              <a:rPr lang="en-US" altLang="en-US" sz="1800" dirty="0" smtClean="0"/>
              <a:t>       * New in 2011</a:t>
            </a:r>
          </a:p>
          <a:p>
            <a:pPr>
              <a:defRPr/>
            </a:pPr>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9029"/>
            <a:ext cx="9144000" cy="1143001"/>
          </a:xfrm>
        </p:spPr>
        <p:txBody>
          <a:bodyPr/>
          <a:lstStyle/>
          <a:p>
            <a:r>
              <a:rPr lang="en-US" altLang="en-US" sz="3600" dirty="0" smtClean="0"/>
              <a:t>Example of Census 2011 data on migration</a:t>
            </a:r>
            <a:br>
              <a:rPr lang="en-US" altLang="en-US" sz="3600" dirty="0" smtClean="0"/>
            </a:br>
            <a:r>
              <a:rPr lang="en-US" altLang="en-US" sz="3600" dirty="0" smtClean="0"/>
              <a:t>Ethnic group by age of arrival in the UK</a:t>
            </a:r>
          </a:p>
        </p:txBody>
      </p:sp>
      <p:sp>
        <p:nvSpPr>
          <p:cNvPr id="3" name="TextBox 2"/>
          <p:cNvSpPr txBox="1"/>
          <p:nvPr/>
        </p:nvSpPr>
        <p:spPr>
          <a:xfrm>
            <a:off x="323850" y="6381750"/>
            <a:ext cx="7343775" cy="708025"/>
          </a:xfrm>
          <a:prstGeom prst="rect">
            <a:avLst/>
          </a:prstGeom>
          <a:noFill/>
        </p:spPr>
        <p:txBody>
          <a:bodyPr>
            <a:spAutoFit/>
          </a:bodyPr>
          <a:lstStyle/>
          <a:p>
            <a:pPr marL="228600" indent="-228600">
              <a:buFontTx/>
              <a:buAutoNum type="arabicParenBoth"/>
              <a:defRPr/>
            </a:pPr>
            <a:r>
              <a:rPr lang="en-US" sz="1000" dirty="0">
                <a:effectLst/>
                <a:latin typeface="Tahoma" charset="0"/>
              </a:rPr>
              <a:t>Includes 'White: Gypsy/</a:t>
            </a:r>
            <a:r>
              <a:rPr lang="en-US" sz="1000" dirty="0" err="1">
                <a:effectLst/>
                <a:latin typeface="Tahoma" charset="0"/>
              </a:rPr>
              <a:t>Traveller</a:t>
            </a:r>
            <a:r>
              <a:rPr lang="en-US" sz="1000" dirty="0">
                <a:effectLst/>
                <a:latin typeface="Tahoma" charset="0"/>
              </a:rPr>
              <a:t>', 'White: Polish' and 'White: Other White'.</a:t>
            </a:r>
          </a:p>
          <a:p>
            <a:pPr>
              <a:buFontTx/>
              <a:buNone/>
              <a:defRPr/>
            </a:pPr>
            <a:r>
              <a:rPr lang="en-GB" sz="1000" dirty="0">
                <a:effectLst/>
                <a:latin typeface="Tahoma" charset="0"/>
              </a:rPr>
              <a:t>Source: Census data explorer, see </a:t>
            </a:r>
            <a:r>
              <a:rPr lang="en-GB" sz="1000" dirty="0">
                <a:effectLst/>
                <a:latin typeface="Tahoma" charset="0"/>
                <a:hlinkClick r:id="rId3"/>
              </a:rPr>
              <a:t>http://</a:t>
            </a:r>
            <a:r>
              <a:rPr lang="en-GB" sz="1000" dirty="0" smtClean="0">
                <a:effectLst/>
                <a:latin typeface="Tahoma" charset="0"/>
                <a:hlinkClick r:id="rId3"/>
              </a:rPr>
              <a:t>www.scotlandscensus.gov.uk/ods-web/standard-outputs.html</a:t>
            </a:r>
            <a:r>
              <a:rPr lang="en-GB" sz="1000" dirty="0" smtClean="0">
                <a:effectLst/>
                <a:latin typeface="Tahoma" charset="0"/>
              </a:rPr>
              <a:t>    from tableDC2801SC</a:t>
            </a:r>
            <a:endParaRPr lang="en-GB" sz="1000" dirty="0">
              <a:effectLst/>
              <a:latin typeface="Tahoma" charset="0"/>
            </a:endParaRPr>
          </a:p>
          <a:p>
            <a:pPr>
              <a:buFontTx/>
              <a:buNone/>
              <a:defRPr/>
            </a:pPr>
            <a:endParaRPr lang="en-GB" sz="1000" dirty="0">
              <a:effectLst/>
              <a:latin typeface="Tahoma" charset="0"/>
            </a:endParaRPr>
          </a:p>
        </p:txBody>
      </p:sp>
      <p:pic>
        <p:nvPicPr>
          <p:cNvPr id="2084" name="Picture 3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584" y="1340768"/>
            <a:ext cx="893466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5" name="Oval 2084"/>
          <p:cNvSpPr/>
          <p:nvPr/>
        </p:nvSpPr>
        <p:spPr>
          <a:xfrm>
            <a:off x="6012160" y="3945001"/>
            <a:ext cx="1058416" cy="410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animBg="1"/>
    </p:bldLst>
  </p:timing>
</p:sld>
</file>

<file path=ppt/theme/theme1.xml><?xml version="1.0" encoding="utf-8"?>
<a:theme xmlns:a="http://schemas.openxmlformats.org/drawingml/2006/main" name="Master Template1 1">
  <a:themeElements>
    <a:clrScheme name="Master Template1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Template1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Template1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Template1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Template1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Template1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Template1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Template1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Template1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Template1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Template1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Template1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Template1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Template1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10466</TotalTime>
  <Words>4666</Words>
  <Application>Microsoft Office PowerPoint</Application>
  <PresentationFormat>On-screen Show (4:3)</PresentationFormat>
  <Paragraphs>389</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Master Template1 1</vt:lpstr>
      <vt:lpstr>Office Theme</vt:lpstr>
      <vt:lpstr>Current state  of Scotland's information systems to support migration, ethnicity and health research, policy and practice</vt:lpstr>
      <vt:lpstr>Public Health 1895 (7, 102)</vt:lpstr>
      <vt:lpstr>Definitions</vt:lpstr>
      <vt:lpstr>Migrant Data Sources</vt:lpstr>
      <vt:lpstr>PowerPoint Presentation</vt:lpstr>
      <vt:lpstr>Scottish estimated net migration, UK and overseas</vt:lpstr>
      <vt:lpstr>UK National Insurance Registrations for the three largest groups of Migrant Workers 2002-2014</vt:lpstr>
      <vt:lpstr>Migration: some relevant  data fields from the Scottish Census 2011</vt:lpstr>
      <vt:lpstr>Example of Census 2011 data on migration Ethnic group by age of arrival in the UK</vt:lpstr>
      <vt:lpstr>PowerPoint Presentation</vt:lpstr>
      <vt:lpstr>PowerPoint Presentation</vt:lpstr>
      <vt:lpstr>Scottish health information systems and ethnicity</vt:lpstr>
      <vt:lpstr>Ethnicity (Scottish Census 2011)</vt:lpstr>
      <vt:lpstr>National distribution of people reporting ethnic minority identity, by Scottish NHSBoard</vt:lpstr>
      <vt:lpstr>PowerPoint Presentation</vt:lpstr>
      <vt:lpstr>PowerPoint Presentation</vt:lpstr>
      <vt:lpstr>Census reports</vt:lpstr>
      <vt:lpstr>Examples of tables relating to ethnicity and health available from the 2011 census</vt:lpstr>
      <vt:lpstr>Hospital data – completeness of ethnic group field – Scotland and selected Health Boards 2012-2014</vt:lpstr>
      <vt:lpstr>Validating routine data AMI: South Asians compared to non South Asians 2001-03 and 2009-11 </vt:lpstr>
      <vt:lpstr>National Records of Scotland data - Births by country of birth of mother</vt:lpstr>
      <vt:lpstr>Deaths, by country of birth of deceased, Scotland, 1971 to 2013</vt:lpstr>
      <vt:lpstr>Other Population Surveys</vt:lpstr>
      <vt:lpstr> Prevalence of doctor diagnosed diabetes, by ethnic group, 2008-2011 combined (Scottish Health Survey Topic Report: Equality Groups)</vt:lpstr>
      <vt:lpstr>Data Linkage – Scottish Health Ethnicity Linkage Study (SHELS) </vt:lpstr>
      <vt:lpstr>PowerPoint Presentation</vt:lpstr>
      <vt:lpstr>Percentage change in age-adjusted risk ratio for CVD following further adjustment for census derived socio-economic variables </vt:lpstr>
      <vt:lpstr>Heat map showing the hazard ratios for all-cause mortality (95% CI) by social class, unemployment and ethnicity for those aged 16-64 years in April 1991 (1991-2009)</vt:lpstr>
      <vt:lpstr>Final key summary points</vt:lpstr>
      <vt:lpstr>Useful Links</vt:lpstr>
      <vt:lpstr>PowerPoint Presentation</vt:lpstr>
    </vt:vector>
  </TitlesOfParts>
  <Company>NHS Health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Migrant Workers: Scottish Evidence</dc:title>
  <dc:creator>NHS Health Scotland</dc:creator>
  <cp:lastModifiedBy>Andrew Millard</cp:lastModifiedBy>
  <cp:revision>666</cp:revision>
  <cp:lastPrinted>2014-11-18T16:20:03Z</cp:lastPrinted>
  <dcterms:created xsi:type="dcterms:W3CDTF">2009-06-23T08:08:10Z</dcterms:created>
  <dcterms:modified xsi:type="dcterms:W3CDTF">2014-11-28T09:03:06Z</dcterms:modified>
</cp:coreProperties>
</file>